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Medium"/>
      <p:regular r:id="rId43"/>
      <p:bold r:id="rId44"/>
      <p:italic r:id="rId45"/>
      <p:boldItalic r:id="rId46"/>
    </p:embeddedFont>
    <p:embeddedFont>
      <p:font typeface="Roboto"/>
      <p:regular r:id="rId47"/>
      <p:bold r:id="rId48"/>
      <p:italic r:id="rId49"/>
      <p:boldItalic r:id="rId50"/>
    </p:embeddedFont>
    <p:embeddedFont>
      <p:font typeface="Roboto Light"/>
      <p:regular r:id="rId51"/>
      <p:bold r:id="rId52"/>
      <p:italic r:id="rId53"/>
      <p:boldItalic r:id="rId54"/>
    </p:embeddedFont>
    <p:embeddedFont>
      <p:font typeface="Roboto Mon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Medium-bold.fntdata"/><Relationship Id="rId43" Type="http://schemas.openxmlformats.org/officeDocument/2006/relationships/font" Target="fonts/RobotoMedium-regular.fntdata"/><Relationship Id="rId46" Type="http://schemas.openxmlformats.org/officeDocument/2006/relationships/font" Target="fonts/RobotoMedium-boldItalic.fntdata"/><Relationship Id="rId45" Type="http://schemas.openxmlformats.org/officeDocument/2006/relationships/font" Target="fonts/Roboto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Light-regular.fntdata"/><Relationship Id="rId50" Type="http://schemas.openxmlformats.org/officeDocument/2006/relationships/font" Target="fonts/Roboto-boldItalic.fntdata"/><Relationship Id="rId53" Type="http://schemas.openxmlformats.org/officeDocument/2006/relationships/font" Target="fonts/RobotoLight-italic.fntdata"/><Relationship Id="rId52" Type="http://schemas.openxmlformats.org/officeDocument/2006/relationships/font" Target="fonts/RobotoLight-bold.fntdata"/><Relationship Id="rId11" Type="http://schemas.openxmlformats.org/officeDocument/2006/relationships/slide" Target="slides/slide6.xml"/><Relationship Id="rId55" Type="http://schemas.openxmlformats.org/officeDocument/2006/relationships/font" Target="fonts/RobotoMono-regular.fntdata"/><Relationship Id="rId10" Type="http://schemas.openxmlformats.org/officeDocument/2006/relationships/slide" Target="slides/slide5.xml"/><Relationship Id="rId54" Type="http://schemas.openxmlformats.org/officeDocument/2006/relationships/font" Target="fonts/RobotoLight-boldItalic.fntdata"/><Relationship Id="rId13" Type="http://schemas.openxmlformats.org/officeDocument/2006/relationships/slide" Target="slides/slide8.xml"/><Relationship Id="rId57" Type="http://schemas.openxmlformats.org/officeDocument/2006/relationships/font" Target="fonts/RobotoMono-italic.fntdata"/><Relationship Id="rId12" Type="http://schemas.openxmlformats.org/officeDocument/2006/relationships/slide" Target="slides/slide7.xml"/><Relationship Id="rId56" Type="http://schemas.openxmlformats.org/officeDocument/2006/relationships/font" Target="fonts/RobotoMono-bold.fntdata"/><Relationship Id="rId15" Type="http://schemas.openxmlformats.org/officeDocument/2006/relationships/slide" Target="slides/slide10.xml"/><Relationship Id="rId14" Type="http://schemas.openxmlformats.org/officeDocument/2006/relationships/slide" Target="slides/slide9.xml"/><Relationship Id="rId58" Type="http://schemas.openxmlformats.org/officeDocument/2006/relationships/font" Target="fonts/RobotoMon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png>
</file>

<file path=ppt/media/image14.png>
</file>

<file path=ppt/media/image15.png>
</file>

<file path=ppt/media/image16.png>
</file>

<file path=ppt/media/image17.png>
</file>

<file path=ppt/media/image3.png>
</file>

<file path=ppt/media/image4.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ee1de8a7e4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ee1de8a7e4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ee1de8a7e4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ee1de8a7e4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e1de8a7e4_8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e1de8a7e4_8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e1de8a7e4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e1de8a7e4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e1de8a7e4_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e1de8a7e4_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ee1de8a7e4_8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ee1de8a7e4_8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e1de8a7e4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e1de8a7e4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ee1de8a7e4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ee1de8a7e4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d816c7a8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d816c7a8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d816c7a8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d816c7a8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059a220a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059a220a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d816c7a8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d816c7a8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definitions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e18c4c7a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e18c4c7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e18c4c7a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e18c4c7a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mention that u can only declare in a class,and not do any for loops, etc.*</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e1de8a7e4_4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e1de8a7e4_4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e1de8a7e4_8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e1de8a7e4_8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ee1de8a7e4_5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ee1de8a7e4_5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e18c4c7a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e18c4c7a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Default</a:t>
            </a:r>
            <a:r>
              <a:rPr lang="en"/>
              <a:t> values:</a:t>
            </a:r>
            <a:endParaRPr/>
          </a:p>
          <a:p>
            <a:pPr indent="-298450" lvl="0" marL="457200" rtl="0" algn="l">
              <a:spcBef>
                <a:spcPts val="0"/>
              </a:spcBef>
              <a:spcAft>
                <a:spcPts val="0"/>
              </a:spcAft>
              <a:buSzPts val="1100"/>
              <a:buChar char="●"/>
            </a:pPr>
            <a:r>
              <a:rPr lang="en"/>
              <a:t>Zeroes for primitive types (false for booleans, zero for numeric types, null byte for char)</a:t>
            </a:r>
            <a:endParaRPr/>
          </a:p>
          <a:p>
            <a:pPr indent="-298450" lvl="0" marL="457200" rtl="0" algn="l">
              <a:spcBef>
                <a:spcPts val="0"/>
              </a:spcBef>
              <a:spcAft>
                <a:spcPts val="0"/>
              </a:spcAft>
              <a:buSzPts val="1100"/>
              <a:buChar char="●"/>
            </a:pPr>
            <a:r>
              <a:rPr lang="en"/>
              <a:t>Null for object, null is the default </a:t>
            </a:r>
            <a:r>
              <a:rPr lang="en"/>
              <a:t>value</a:t>
            </a:r>
            <a:r>
              <a:rPr lang="en"/>
              <a:t> for any object. E.g. String myString; myString is null. This applies for any non-primitive type.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05a538c09e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05a538c09e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a:t>
            </a:r>
            <a:r>
              <a:rPr lang="en"/>
              <a:t>ame = name assigns the parameter to itself -- doesn’t affect the object</a:t>
            </a:r>
            <a:endParaRPr/>
          </a:p>
          <a:p>
            <a:pPr indent="-298450" lvl="0" marL="457200" rtl="0" algn="l">
              <a:spcBef>
                <a:spcPts val="0"/>
              </a:spcBef>
              <a:spcAft>
                <a:spcPts val="0"/>
              </a:spcAft>
              <a:buSzPts val="1100"/>
              <a:buChar char="●"/>
            </a:pPr>
            <a:r>
              <a:rPr lang="en"/>
              <a:t>t</a:t>
            </a:r>
            <a:r>
              <a:rPr lang="en"/>
              <a:t>his.name has to refer to the object, so this.name = name works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ee1de8a7e4_5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ee1de8a7e4_5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05a538c09e_8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05a538c09e_8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3fa52d9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3fa52d9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5a538c09e_8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05a538c09e_8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ebcfdc95c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ebcfdc95c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efa80222a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efa80222a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05a538c09e_8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05a538c09e_8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05a538c09e_8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05a538c09e_8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ee1de8a7e4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ee1de8a7e4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5a538c09e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05a538c09e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fa80222a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fa80222a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03fa52d92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03fa52d92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3fa52d92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3fa52d92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e7d507dde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e7d507dd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ee1de8a7e4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ee1de8a7e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5a538c09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5a538c09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e1de8a7e4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e1de8a7e4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94 Them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59150" y="1201800"/>
            <a:ext cx="8225700" cy="2739900"/>
          </a:xfrm>
          <a:prstGeom prst="rect">
            <a:avLst/>
          </a:prstGeom>
          <a:solidFill>
            <a:srgbClr val="FFFFFF"/>
          </a:solidFill>
          <a:ln cap="flat" cmpd="sng" w="228600">
            <a:solidFill>
              <a:srgbClr val="FF0000"/>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Clr>
                <a:srgbClr val="FF0000"/>
              </a:buClr>
              <a:buSzPts val="6000"/>
              <a:buFont typeface="Roboto"/>
              <a:buNone/>
              <a:defRPr b="1" sz="6000">
                <a:solidFill>
                  <a:srgbClr val="FF0000"/>
                </a:solidFill>
                <a:latin typeface="Roboto"/>
                <a:ea typeface="Roboto"/>
                <a:cs typeface="Roboto"/>
                <a:sym typeface="Roboto"/>
              </a:defRPr>
            </a:lvl1pPr>
            <a:lvl2pPr lvl="1"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2pPr>
            <a:lvl3pPr lvl="2"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3pPr>
            <a:lvl4pPr lvl="3"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4pPr>
            <a:lvl5pPr lvl="4"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5pPr>
            <a:lvl6pPr lvl="5"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6pPr>
            <a:lvl7pPr lvl="6"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7pPr>
            <a:lvl8pPr lvl="7"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8pPr>
            <a:lvl9pPr lvl="8" algn="ctr">
              <a:spcBef>
                <a:spcPts val="0"/>
              </a:spcBef>
              <a:spcAft>
                <a:spcPts val="0"/>
              </a:spcAft>
              <a:buClr>
                <a:srgbClr val="FF0000"/>
              </a:buClr>
              <a:buSzPts val="5200"/>
              <a:buFont typeface="Roboto"/>
              <a:buNone/>
              <a:defRPr b="1" sz="5200">
                <a:solidFill>
                  <a:srgbClr val="FF0000"/>
                </a:solidFill>
                <a:latin typeface="Roboto"/>
                <a:ea typeface="Roboto"/>
                <a:cs typeface="Roboto"/>
                <a:sym typeface="Roboto"/>
              </a:defRPr>
            </a:lvl9pPr>
          </a:lstStyle>
          <a:p/>
        </p:txBody>
      </p:sp>
      <p:sp>
        <p:nvSpPr>
          <p:cNvPr id="11" name="Google Shape;11;p2"/>
          <p:cNvSpPr txBox="1"/>
          <p:nvPr>
            <p:ph idx="1" type="subTitle"/>
          </p:nvPr>
        </p:nvSpPr>
        <p:spPr>
          <a:xfrm>
            <a:off x="914275" y="4211863"/>
            <a:ext cx="7315200" cy="548700"/>
          </a:xfrm>
          <a:prstGeom prst="rect">
            <a:avLst/>
          </a:prstGeom>
          <a:solidFill>
            <a:srgbClr val="FFFFFF">
              <a:alpha val="93330"/>
            </a:srgbClr>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rmAutofit/>
          </a:bodyPr>
          <a:lstStyle>
            <a:lvl1pPr lvl="0"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1pPr>
            <a:lvl2pPr lvl="1"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2pPr>
            <a:lvl3pPr lvl="2"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3pPr>
            <a:lvl4pPr lvl="3"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4pPr>
            <a:lvl5pPr lvl="4"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5pPr>
            <a:lvl6pPr lvl="5"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6pPr>
            <a:lvl7pPr lvl="6"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7pPr>
            <a:lvl8pPr lvl="7"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8pPr>
            <a:lvl9pPr lvl="8" algn="ctr">
              <a:lnSpc>
                <a:spcPct val="100000"/>
              </a:lnSpc>
              <a:spcBef>
                <a:spcPts val="0"/>
              </a:spcBef>
              <a:spcAft>
                <a:spcPts val="0"/>
              </a:spcAft>
              <a:buClr>
                <a:srgbClr val="000000"/>
              </a:buClr>
              <a:buSzPts val="2800"/>
              <a:buFont typeface="Roboto Light"/>
              <a:buNone/>
              <a:defRPr sz="2800">
                <a:solidFill>
                  <a:srgbClr val="000000"/>
                </a:solidFill>
                <a:latin typeface="Roboto Light"/>
                <a:ea typeface="Roboto Light"/>
                <a:cs typeface="Roboto Light"/>
                <a:sym typeface="Roboto Light"/>
              </a:defRPr>
            </a:lvl9pPr>
          </a:lstStyle>
          <a:p/>
        </p:txBody>
      </p:sp>
      <p:pic>
        <p:nvPicPr>
          <p:cNvPr id="12" name="Google Shape;12;p2"/>
          <p:cNvPicPr preferRelativeResize="0"/>
          <p:nvPr/>
        </p:nvPicPr>
        <p:blipFill>
          <a:blip r:embed="rId2">
            <a:alphaModFix/>
          </a:blip>
          <a:stretch>
            <a:fillRect/>
          </a:stretch>
        </p:blipFill>
        <p:spPr>
          <a:xfrm>
            <a:off x="3252777" y="58807"/>
            <a:ext cx="2638426" cy="1143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pic>
        <p:nvPicPr>
          <p:cNvPr id="45" name="Google Shape;45;p11"/>
          <p:cNvPicPr preferRelativeResize="0"/>
          <p:nvPr/>
        </p:nvPicPr>
        <p:blipFill>
          <a:blip r:embed="rId2">
            <a:alphaModFix/>
          </a:blip>
          <a:stretch>
            <a:fillRect/>
          </a:stretch>
        </p:blipFill>
        <p:spPr>
          <a:xfrm>
            <a:off x="1236538" y="318776"/>
            <a:ext cx="2103120" cy="914400"/>
          </a:xfrm>
          <a:prstGeom prst="rect">
            <a:avLst/>
          </a:prstGeom>
          <a:noFill/>
          <a:ln>
            <a:noFill/>
          </a:ln>
        </p:spPr>
      </p:pic>
      <p:sp>
        <p:nvSpPr>
          <p:cNvPr id="46" name="Google Shape;46;p1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1"/>
          <p:cNvSpPr txBox="1"/>
          <p:nvPr>
            <p:ph type="title"/>
          </p:nvPr>
        </p:nvSpPr>
        <p:spPr>
          <a:xfrm>
            <a:off x="265500" y="1233175"/>
            <a:ext cx="4045200" cy="1482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2400"/>
              <a:buNone/>
              <a:defRPr sz="2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8" name="Google Shape;48;p11"/>
          <p:cNvSpPr txBox="1"/>
          <p:nvPr>
            <p:ph idx="1" type="subTitle"/>
          </p:nvPr>
        </p:nvSpPr>
        <p:spPr>
          <a:xfrm>
            <a:off x="265500" y="2803075"/>
            <a:ext cx="4045200" cy="1235100"/>
          </a:xfrm>
          <a:prstGeom prst="rect">
            <a:avLst/>
          </a:prstGeom>
          <a:ln cap="flat" cmpd="sng" w="38100">
            <a:solidFill>
              <a:srgbClr val="000000"/>
            </a:solidFill>
            <a:prstDash val="solid"/>
            <a:round/>
            <a:headEnd len="sm" w="sm" type="none"/>
            <a:tailEnd len="sm" w="sm" type="none"/>
          </a:ln>
        </p:spPr>
        <p:txBody>
          <a:bodyPr anchorCtr="0" anchor="ctr"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9" name="Google Shape;49;p1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04800" lvl="1" marL="914400">
              <a:spcBef>
                <a:spcPts val="1000"/>
              </a:spcBef>
              <a:spcAft>
                <a:spcPts val="0"/>
              </a:spcAft>
              <a:buSzPts val="1200"/>
              <a:buChar char="○"/>
              <a:defRPr/>
            </a:lvl2pPr>
            <a:lvl3pPr indent="-292100" lvl="2" marL="1371600">
              <a:spcBef>
                <a:spcPts val="1000"/>
              </a:spcBef>
              <a:spcAft>
                <a:spcPts val="0"/>
              </a:spcAft>
              <a:buSzPts val="1000"/>
              <a:buChar char="○"/>
              <a:defRPr/>
            </a:lvl3pPr>
            <a:lvl4pPr indent="-279400" lvl="3" marL="1828800">
              <a:spcBef>
                <a:spcPts val="1000"/>
              </a:spcBef>
              <a:spcAft>
                <a:spcPts val="0"/>
              </a:spcAft>
              <a:buSzPts val="800"/>
              <a:buChar char="○"/>
              <a:defRPr/>
            </a:lvl4pPr>
            <a:lvl5pPr indent="-279400" lvl="4" marL="2286000">
              <a:spcBef>
                <a:spcPts val="1000"/>
              </a:spcBef>
              <a:spcAft>
                <a:spcPts val="0"/>
              </a:spcAft>
              <a:buSzPts val="800"/>
              <a:buChar char="○"/>
              <a:defRPr/>
            </a:lvl5pPr>
            <a:lvl6pPr indent="-279400" lvl="5" marL="2743200">
              <a:spcBef>
                <a:spcPts val="1000"/>
              </a:spcBef>
              <a:spcAft>
                <a:spcPts val="0"/>
              </a:spcAft>
              <a:buSzPts val="800"/>
              <a:buChar char="○"/>
              <a:defRPr/>
            </a:lvl6pPr>
            <a:lvl7pPr indent="-279400" lvl="6" marL="3200400">
              <a:spcBef>
                <a:spcPts val="1000"/>
              </a:spcBef>
              <a:spcAft>
                <a:spcPts val="0"/>
              </a:spcAft>
              <a:buSzPts val="800"/>
              <a:buChar char="○"/>
              <a:defRPr/>
            </a:lvl7pPr>
            <a:lvl8pPr indent="-279400" lvl="7" marL="3657600">
              <a:spcBef>
                <a:spcPts val="1000"/>
              </a:spcBef>
              <a:spcAft>
                <a:spcPts val="0"/>
              </a:spcAft>
              <a:buSzPts val="800"/>
              <a:buChar char="○"/>
              <a:defRPr/>
            </a:lvl8pPr>
            <a:lvl9pPr indent="-279400" lvl="8" marL="4114800">
              <a:spcBef>
                <a:spcPts val="1000"/>
              </a:spcBef>
              <a:spcAft>
                <a:spcPts val="1000"/>
              </a:spcAft>
              <a:buSzPts val="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2"/>
          <p:cNvSpPr txBox="1"/>
          <p:nvPr>
            <p:ph idx="1" type="body"/>
          </p:nvPr>
        </p:nvSpPr>
        <p:spPr>
          <a:xfrm>
            <a:off x="457200" y="4263390"/>
            <a:ext cx="8229600" cy="457200"/>
          </a:xfrm>
          <a:prstGeom prst="rect">
            <a:avLst/>
          </a:prstGeom>
          <a:ln cap="flat" cmpd="sng" w="38100">
            <a:solidFill>
              <a:srgbClr val="000000"/>
            </a:solidFill>
            <a:prstDash val="solid"/>
            <a:round/>
            <a:headEnd len="sm" w="sm" type="none"/>
            <a:tailEnd len="sm" w="sm" type="none"/>
          </a:ln>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SzPts val="1800"/>
              <a:buNone/>
              <a:defRPr/>
            </a:lvl1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pic>
        <p:nvPicPr>
          <p:cNvPr id="53" name="Google Shape;53;p13"/>
          <p:cNvPicPr preferRelativeResize="0"/>
          <p:nvPr/>
        </p:nvPicPr>
        <p:blipFill>
          <a:blip r:embed="rId2">
            <a:alphaModFix/>
          </a:blip>
          <a:stretch>
            <a:fillRect/>
          </a:stretch>
        </p:blipFill>
        <p:spPr>
          <a:xfrm>
            <a:off x="3417300" y="100276"/>
            <a:ext cx="2309408" cy="1005840"/>
          </a:xfrm>
          <a:prstGeom prst="rect">
            <a:avLst/>
          </a:prstGeom>
          <a:noFill/>
          <a:ln>
            <a:noFill/>
          </a:ln>
        </p:spPr>
      </p:pic>
      <p:sp>
        <p:nvSpPr>
          <p:cNvPr id="54" name="Google Shape;54;p13"/>
          <p:cNvSpPr txBox="1"/>
          <p:nvPr>
            <p:ph hasCustomPrompt="1" type="title"/>
          </p:nvPr>
        </p:nvSpPr>
        <p:spPr>
          <a:xfrm>
            <a:off x="311700" y="1106125"/>
            <a:ext cx="8520600" cy="1963500"/>
          </a:xfrm>
          <a:prstGeom prst="rect">
            <a:avLst/>
          </a:prstGeom>
          <a:ln cap="flat" cmpd="sng" w="152400">
            <a:solidFill>
              <a:srgbClr val="000000"/>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5" name="Google Shape;55;p13"/>
          <p:cNvSpPr txBox="1"/>
          <p:nvPr>
            <p:ph idx="1" type="body"/>
          </p:nvPr>
        </p:nvSpPr>
        <p:spPr>
          <a:xfrm>
            <a:off x="311700" y="3292950"/>
            <a:ext cx="8520600" cy="13008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04800" lvl="1" marL="914400" algn="ctr">
              <a:spcBef>
                <a:spcPts val="1000"/>
              </a:spcBef>
              <a:spcAft>
                <a:spcPts val="0"/>
              </a:spcAft>
              <a:buSzPts val="1200"/>
              <a:buChar char="○"/>
              <a:defRPr/>
            </a:lvl2pPr>
            <a:lvl3pPr indent="-292100" lvl="2" marL="1371600" algn="ctr">
              <a:spcBef>
                <a:spcPts val="1000"/>
              </a:spcBef>
              <a:spcAft>
                <a:spcPts val="0"/>
              </a:spcAft>
              <a:buSzPts val="1000"/>
              <a:buChar char="○"/>
              <a:defRPr/>
            </a:lvl3pPr>
            <a:lvl4pPr indent="-279400" lvl="3" marL="1828800" algn="ctr">
              <a:spcBef>
                <a:spcPts val="1000"/>
              </a:spcBef>
              <a:spcAft>
                <a:spcPts val="0"/>
              </a:spcAft>
              <a:buSzPts val="800"/>
              <a:buChar char="○"/>
              <a:defRPr/>
            </a:lvl4pPr>
            <a:lvl5pPr indent="-279400" lvl="4" marL="2286000" algn="ctr">
              <a:spcBef>
                <a:spcPts val="1000"/>
              </a:spcBef>
              <a:spcAft>
                <a:spcPts val="0"/>
              </a:spcAft>
              <a:buSzPts val="800"/>
              <a:buChar char="○"/>
              <a:defRPr/>
            </a:lvl5pPr>
            <a:lvl6pPr indent="-279400" lvl="5" marL="2743200" algn="ctr">
              <a:spcBef>
                <a:spcPts val="1000"/>
              </a:spcBef>
              <a:spcAft>
                <a:spcPts val="0"/>
              </a:spcAft>
              <a:buSzPts val="800"/>
              <a:buChar char="○"/>
              <a:defRPr/>
            </a:lvl6pPr>
            <a:lvl7pPr indent="-279400" lvl="6" marL="3200400" algn="ctr">
              <a:spcBef>
                <a:spcPts val="1000"/>
              </a:spcBef>
              <a:spcAft>
                <a:spcPts val="0"/>
              </a:spcAft>
              <a:buSzPts val="800"/>
              <a:buChar char="○"/>
              <a:defRPr/>
            </a:lvl7pPr>
            <a:lvl8pPr indent="-279400" lvl="7" marL="3657600" algn="ctr">
              <a:spcBef>
                <a:spcPts val="1000"/>
              </a:spcBef>
              <a:spcAft>
                <a:spcPts val="0"/>
              </a:spcAft>
              <a:buSzPts val="800"/>
              <a:buChar char="○"/>
              <a:defRPr/>
            </a:lvl8pPr>
            <a:lvl9pPr indent="-279400" lvl="8" marL="4114800" algn="ctr">
              <a:spcBef>
                <a:spcPts val="1000"/>
              </a:spcBef>
              <a:spcAft>
                <a:spcPts val="1000"/>
              </a:spcAft>
              <a:buSzPts val="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a:off x="2857500" y="649500"/>
            <a:ext cx="3428998" cy="1501346"/>
          </a:xfrm>
          <a:prstGeom prst="rect">
            <a:avLst/>
          </a:prstGeom>
          <a:noFill/>
          <a:ln>
            <a:noFill/>
          </a:ln>
        </p:spPr>
      </p:pic>
      <p:sp>
        <p:nvSpPr>
          <p:cNvPr id="15" name="Google Shape;15;p3"/>
          <p:cNvSpPr txBox="1"/>
          <p:nvPr>
            <p:ph type="title"/>
          </p:nvPr>
        </p:nvSpPr>
        <p:spPr>
          <a:xfrm>
            <a:off x="311700" y="2150850"/>
            <a:ext cx="8520600" cy="841800"/>
          </a:xfrm>
          <a:prstGeom prst="rect">
            <a:avLst/>
          </a:prstGeom>
          <a:solidFill>
            <a:srgbClr val="FF0000"/>
          </a:solidFill>
          <a:ln cap="flat" cmpd="sng" w="228600">
            <a:solidFill>
              <a:srgbClr val="FF0000"/>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Clr>
                <a:srgbClr val="FFFFFF"/>
              </a:buClr>
              <a:buSzPts val="3600"/>
              <a:buFont typeface="Roboto"/>
              <a:buNone/>
              <a:defRPr b="1" sz="3600">
                <a:solidFill>
                  <a:srgbClr val="FFFFFF"/>
                </a:solidFill>
                <a:latin typeface="Roboto"/>
                <a:ea typeface="Roboto"/>
                <a:cs typeface="Roboto"/>
                <a:sym typeface="Roboto"/>
              </a:defRPr>
            </a:lvl1pPr>
            <a:lvl2pPr lvl="1"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2pPr>
            <a:lvl3pPr lvl="2"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3pPr>
            <a:lvl4pPr lvl="3"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4pPr>
            <a:lvl5pPr lvl="4"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5pPr>
            <a:lvl6pPr lvl="5"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6pPr>
            <a:lvl7pPr lvl="6"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7pPr>
            <a:lvl8pPr lvl="7"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8pPr>
            <a:lvl9pPr lvl="8" algn="ctr">
              <a:spcBef>
                <a:spcPts val="0"/>
              </a:spcBef>
              <a:spcAft>
                <a:spcPts val="0"/>
              </a:spcAft>
              <a:buClr>
                <a:srgbClr val="FFFFFF"/>
              </a:buClr>
              <a:buSzPts val="3600"/>
              <a:buFont typeface="Roboto"/>
              <a:buNone/>
              <a:defRPr b="1" sz="3600">
                <a:solidFill>
                  <a:srgbClr val="FFFFFF"/>
                </a:solidFill>
                <a:highlight>
                  <a:srgbClr val="FF0000"/>
                </a:highlight>
                <a:latin typeface="Roboto"/>
                <a:ea typeface="Roboto"/>
                <a:cs typeface="Roboto"/>
                <a:sym typeface="Roboto"/>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18" name="Google Shape;18;p4"/>
          <p:cNvSpPr txBox="1"/>
          <p:nvPr>
            <p:ph type="title"/>
          </p:nvPr>
        </p:nvSpPr>
        <p:spPr>
          <a:xfrm>
            <a:off x="311700" y="445025"/>
            <a:ext cx="8520600" cy="572700"/>
          </a:xfrm>
          <a:prstGeom prst="rect">
            <a:avLst/>
          </a:prstGeom>
          <a:solidFill>
            <a:srgbClr val="FF0000"/>
          </a:solidFill>
          <a:ln cap="flat" cmpd="sng" w="76200">
            <a:solidFill>
              <a:srgbClr val="FF0000"/>
            </a:solidFill>
            <a:prstDash val="solid"/>
            <a:round/>
            <a:headEnd len="sm" w="sm" type="none"/>
            <a:tailEnd len="sm" w="sm" type="none"/>
          </a:ln>
        </p:spPr>
        <p:txBody>
          <a:bodyPr anchorCtr="0" anchor="ctr" bIns="91425" lIns="91425" spcFirstLastPara="1" rIns="91425" wrap="square" tIns="91425">
            <a:normAutofit/>
          </a:bodyPr>
          <a:lstStyle>
            <a:lvl1pPr lvl="0">
              <a:spcBef>
                <a:spcPts val="0"/>
              </a:spcBef>
              <a:spcAft>
                <a:spcPts val="0"/>
              </a:spcAft>
              <a:buClr>
                <a:srgbClr val="FFFFFF"/>
              </a:buClr>
              <a:buSzPts val="2800"/>
              <a:buNone/>
              <a:defRPr>
                <a:solidFill>
                  <a:srgbClr val="FFFFFF"/>
                </a:solidFill>
              </a:defRPr>
            </a:lvl1pPr>
            <a:lvl2pPr lvl="1">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2pPr>
            <a:lvl3pPr lvl="2">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3pPr>
            <a:lvl4pPr lvl="3">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4pPr>
            <a:lvl5pPr lvl="4">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5pPr>
            <a:lvl6pPr lvl="5">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6pPr>
            <a:lvl7pPr lvl="6">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7pPr>
            <a:lvl8pPr lvl="7">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8pPr>
            <a:lvl9pPr lvl="8">
              <a:spcBef>
                <a:spcPts val="0"/>
              </a:spcBef>
              <a:spcAft>
                <a:spcPts val="0"/>
              </a:spcAft>
              <a:buClr>
                <a:srgbClr val="FFFFFF"/>
              </a:buClr>
              <a:buSzPts val="2800"/>
              <a:buFont typeface="Roboto Medium"/>
              <a:buNone/>
              <a:defRPr>
                <a:solidFill>
                  <a:srgbClr val="FFFFFF"/>
                </a:solidFill>
                <a:highlight>
                  <a:srgbClr val="FF0000"/>
                </a:highlight>
                <a:latin typeface="Roboto Medium"/>
                <a:ea typeface="Roboto Medium"/>
                <a:cs typeface="Roboto Medium"/>
                <a:sym typeface="Roboto Medium"/>
              </a:defRPr>
            </a:lvl9pPr>
          </a:lstStyle>
          <a:p/>
        </p:txBody>
      </p:sp>
      <p:sp>
        <p:nvSpPr>
          <p:cNvPr id="19" name="Google Shape;19;p4"/>
          <p:cNvSpPr txBox="1"/>
          <p:nvPr>
            <p:ph idx="1" type="body"/>
          </p:nvPr>
        </p:nvSpPr>
        <p:spPr>
          <a:xfrm>
            <a:off x="311700" y="1152475"/>
            <a:ext cx="8520600" cy="3657600"/>
          </a:xfrm>
          <a:prstGeom prst="rect">
            <a:avLst/>
          </a:prstGeom>
          <a:solidFill>
            <a:srgbClr val="FFFFFF">
              <a:alpha val="93330"/>
            </a:srgbClr>
          </a:solidFill>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04800" lvl="1" marL="914400">
              <a:spcBef>
                <a:spcPts val="1000"/>
              </a:spcBef>
              <a:spcAft>
                <a:spcPts val="0"/>
              </a:spcAft>
              <a:buSzPts val="1200"/>
              <a:buChar char="○"/>
              <a:defRPr/>
            </a:lvl2pPr>
            <a:lvl3pPr indent="-292100" lvl="2" marL="1371600">
              <a:spcBef>
                <a:spcPts val="1000"/>
              </a:spcBef>
              <a:spcAft>
                <a:spcPts val="0"/>
              </a:spcAft>
              <a:buSzPts val="1000"/>
              <a:buChar char="○"/>
              <a:defRPr/>
            </a:lvl3pPr>
            <a:lvl4pPr indent="-279400" lvl="3" marL="1828800">
              <a:spcBef>
                <a:spcPts val="1000"/>
              </a:spcBef>
              <a:spcAft>
                <a:spcPts val="0"/>
              </a:spcAft>
              <a:buSzPts val="800"/>
              <a:buChar char="○"/>
              <a:defRPr/>
            </a:lvl4pPr>
            <a:lvl5pPr indent="-279400" lvl="4" marL="2286000">
              <a:spcBef>
                <a:spcPts val="1000"/>
              </a:spcBef>
              <a:spcAft>
                <a:spcPts val="0"/>
              </a:spcAft>
              <a:buSzPts val="800"/>
              <a:buChar char="○"/>
              <a:defRPr/>
            </a:lvl5pPr>
            <a:lvl6pPr indent="-279400" lvl="5" marL="2743200">
              <a:spcBef>
                <a:spcPts val="1000"/>
              </a:spcBef>
              <a:spcAft>
                <a:spcPts val="0"/>
              </a:spcAft>
              <a:buSzPts val="800"/>
              <a:buChar char="○"/>
              <a:defRPr/>
            </a:lvl6pPr>
            <a:lvl7pPr indent="-279400" lvl="6" marL="3200400">
              <a:spcBef>
                <a:spcPts val="1000"/>
              </a:spcBef>
              <a:spcAft>
                <a:spcPts val="0"/>
              </a:spcAft>
              <a:buSzPts val="800"/>
              <a:buChar char="○"/>
              <a:defRPr/>
            </a:lvl7pPr>
            <a:lvl8pPr indent="-279400" lvl="7" marL="3657600">
              <a:spcBef>
                <a:spcPts val="1000"/>
              </a:spcBef>
              <a:spcAft>
                <a:spcPts val="0"/>
              </a:spcAft>
              <a:buSzPts val="800"/>
              <a:buChar char="○"/>
              <a:defRPr/>
            </a:lvl8pPr>
            <a:lvl9pPr indent="-279400" lvl="8" marL="4114800">
              <a:spcBef>
                <a:spcPts val="1000"/>
              </a:spcBef>
              <a:spcAft>
                <a:spcPts val="1000"/>
              </a:spcAft>
              <a:buSzPts val="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pic>
        <p:nvPicPr>
          <p:cNvPr id="21" name="Google Shape;21;p5"/>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22" name="Google Shape;22;p5"/>
          <p:cNvSpPr txBox="1"/>
          <p:nvPr>
            <p:ph type="title"/>
          </p:nvPr>
        </p:nvSpPr>
        <p:spPr>
          <a:xfrm>
            <a:off x="311700" y="445025"/>
            <a:ext cx="8520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4114800" cy="3657600"/>
          </a:xfrm>
          <a:prstGeom prst="rect">
            <a:avLst/>
          </a:prstGeom>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1000"/>
              </a:spcBef>
              <a:spcAft>
                <a:spcPts val="0"/>
              </a:spcAft>
              <a:buSzPts val="1200"/>
              <a:buChar char="○"/>
              <a:defRPr sz="1200"/>
            </a:lvl2pPr>
            <a:lvl3pPr indent="-292100" lvl="2" marL="1371600">
              <a:spcBef>
                <a:spcPts val="1000"/>
              </a:spcBef>
              <a:spcAft>
                <a:spcPts val="0"/>
              </a:spcAft>
              <a:buSzPts val="1000"/>
              <a:buChar char="○"/>
              <a:defRPr/>
            </a:lvl3pPr>
            <a:lvl4pPr indent="-279400" lvl="3" marL="1828800">
              <a:spcBef>
                <a:spcPts val="1000"/>
              </a:spcBef>
              <a:spcAft>
                <a:spcPts val="0"/>
              </a:spcAft>
              <a:buSzPts val="800"/>
              <a:buChar char="○"/>
              <a:defRPr/>
            </a:lvl4pPr>
            <a:lvl5pPr indent="-279400" lvl="4" marL="2286000">
              <a:spcBef>
                <a:spcPts val="1000"/>
              </a:spcBef>
              <a:spcAft>
                <a:spcPts val="0"/>
              </a:spcAft>
              <a:buSzPts val="800"/>
              <a:buChar char="○"/>
              <a:defRPr/>
            </a:lvl5pPr>
            <a:lvl6pPr indent="-279400" lvl="5" marL="2743200">
              <a:spcBef>
                <a:spcPts val="1000"/>
              </a:spcBef>
              <a:spcAft>
                <a:spcPts val="0"/>
              </a:spcAft>
              <a:buSzPts val="800"/>
              <a:buChar char="○"/>
              <a:defRPr/>
            </a:lvl6pPr>
            <a:lvl7pPr indent="-279400" lvl="6" marL="3200400">
              <a:spcBef>
                <a:spcPts val="1000"/>
              </a:spcBef>
              <a:spcAft>
                <a:spcPts val="0"/>
              </a:spcAft>
              <a:buSzPts val="800"/>
              <a:buChar char="○"/>
              <a:defRPr/>
            </a:lvl7pPr>
            <a:lvl8pPr indent="-279400" lvl="7" marL="3657600">
              <a:spcBef>
                <a:spcPts val="1000"/>
              </a:spcBef>
              <a:spcAft>
                <a:spcPts val="0"/>
              </a:spcAft>
              <a:buSzPts val="800"/>
              <a:buChar char="○"/>
              <a:defRPr/>
            </a:lvl8pPr>
            <a:lvl9pPr indent="-279400" lvl="8" marL="4114800">
              <a:spcBef>
                <a:spcPts val="1000"/>
              </a:spcBef>
              <a:spcAft>
                <a:spcPts val="1000"/>
              </a:spcAft>
              <a:buSzPts val="800"/>
              <a:buChar char="○"/>
              <a:defRPr/>
            </a:lvl9pPr>
          </a:lstStyle>
          <a:p/>
        </p:txBody>
      </p:sp>
      <p:sp>
        <p:nvSpPr>
          <p:cNvPr id="24" name="Google Shape;24;p5"/>
          <p:cNvSpPr txBox="1"/>
          <p:nvPr>
            <p:ph idx="2" type="body"/>
          </p:nvPr>
        </p:nvSpPr>
        <p:spPr>
          <a:xfrm>
            <a:off x="4717500" y="1152475"/>
            <a:ext cx="4114800" cy="3657600"/>
          </a:xfrm>
          <a:prstGeom prst="rect">
            <a:avLst/>
          </a:prstGeom>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1000"/>
              </a:spcBef>
              <a:spcAft>
                <a:spcPts val="0"/>
              </a:spcAft>
              <a:buSzPts val="1200"/>
              <a:buChar char="○"/>
              <a:defRPr sz="1200"/>
            </a:lvl2pPr>
            <a:lvl3pPr indent="-292100" lvl="2" marL="1371600">
              <a:spcBef>
                <a:spcPts val="1000"/>
              </a:spcBef>
              <a:spcAft>
                <a:spcPts val="0"/>
              </a:spcAft>
              <a:buSzPts val="1000"/>
              <a:buChar char="○"/>
              <a:defRPr/>
            </a:lvl3pPr>
            <a:lvl4pPr indent="-279400" lvl="3" marL="1828800">
              <a:spcBef>
                <a:spcPts val="1000"/>
              </a:spcBef>
              <a:spcAft>
                <a:spcPts val="0"/>
              </a:spcAft>
              <a:buSzPts val="800"/>
              <a:buChar char="○"/>
              <a:defRPr/>
            </a:lvl4pPr>
            <a:lvl5pPr indent="-279400" lvl="4" marL="2286000">
              <a:spcBef>
                <a:spcPts val="1000"/>
              </a:spcBef>
              <a:spcAft>
                <a:spcPts val="0"/>
              </a:spcAft>
              <a:buSzPts val="800"/>
              <a:buChar char="○"/>
              <a:defRPr/>
            </a:lvl5pPr>
            <a:lvl6pPr indent="-279400" lvl="5" marL="2743200">
              <a:spcBef>
                <a:spcPts val="1000"/>
              </a:spcBef>
              <a:spcAft>
                <a:spcPts val="0"/>
              </a:spcAft>
              <a:buSzPts val="800"/>
              <a:buChar char="○"/>
              <a:defRPr/>
            </a:lvl6pPr>
            <a:lvl7pPr indent="-279400" lvl="6" marL="3200400">
              <a:spcBef>
                <a:spcPts val="1000"/>
              </a:spcBef>
              <a:spcAft>
                <a:spcPts val="0"/>
              </a:spcAft>
              <a:buSzPts val="800"/>
              <a:buChar char="○"/>
              <a:defRPr/>
            </a:lvl7pPr>
            <a:lvl8pPr indent="-279400" lvl="7" marL="3657600">
              <a:spcBef>
                <a:spcPts val="1000"/>
              </a:spcBef>
              <a:spcAft>
                <a:spcPts val="0"/>
              </a:spcAft>
              <a:buSzPts val="800"/>
              <a:buChar char="○"/>
              <a:defRPr/>
            </a:lvl8pPr>
            <a:lvl9pPr indent="-279400" lvl="8" marL="4114800">
              <a:spcBef>
                <a:spcPts val="1000"/>
              </a:spcBef>
              <a:spcAft>
                <a:spcPts val="1000"/>
              </a:spcAft>
              <a:buSzPts val="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half body">
  <p:cSld name="CUSTOM">
    <p:spTree>
      <p:nvGrpSpPr>
        <p:cNvPr id="25" name="Shape 25"/>
        <p:cNvGrpSpPr/>
        <p:nvPr/>
      </p:nvGrpSpPr>
      <p:grpSpPr>
        <a:xfrm>
          <a:off x="0" y="0"/>
          <a:ext cx="0" cy="0"/>
          <a:chOff x="0" y="0"/>
          <a:chExt cx="0" cy="0"/>
        </a:xfrm>
      </p:grpSpPr>
      <p:pic>
        <p:nvPicPr>
          <p:cNvPr id="26" name="Google Shape;26;p6"/>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27" name="Google Shape;27;p6"/>
          <p:cNvSpPr txBox="1"/>
          <p:nvPr>
            <p:ph type="title"/>
          </p:nvPr>
        </p:nvSpPr>
        <p:spPr>
          <a:xfrm>
            <a:off x="311700" y="445025"/>
            <a:ext cx="85206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 name="Google Shape;28;p6"/>
          <p:cNvSpPr txBox="1"/>
          <p:nvPr>
            <p:ph idx="1" type="body"/>
          </p:nvPr>
        </p:nvSpPr>
        <p:spPr>
          <a:xfrm>
            <a:off x="311700" y="1152475"/>
            <a:ext cx="4261200" cy="3657600"/>
          </a:xfrm>
          <a:prstGeom prst="rect">
            <a:avLst/>
          </a:prstGeom>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1000"/>
              </a:spcBef>
              <a:spcAft>
                <a:spcPts val="0"/>
              </a:spcAft>
              <a:buSzPts val="1200"/>
              <a:buChar char="○"/>
              <a:defRPr sz="1200"/>
            </a:lvl2pPr>
            <a:lvl3pPr indent="-292100" lvl="2" marL="1371600" rtl="0">
              <a:spcBef>
                <a:spcPts val="1000"/>
              </a:spcBef>
              <a:spcAft>
                <a:spcPts val="0"/>
              </a:spcAft>
              <a:buSzPts val="1000"/>
              <a:buChar char="○"/>
              <a:defRPr/>
            </a:lvl3pPr>
            <a:lvl4pPr indent="-279400" lvl="3" marL="1828800" rtl="0">
              <a:spcBef>
                <a:spcPts val="1000"/>
              </a:spcBef>
              <a:spcAft>
                <a:spcPts val="0"/>
              </a:spcAft>
              <a:buSzPts val="800"/>
              <a:buChar char="○"/>
              <a:defRPr/>
            </a:lvl4pPr>
            <a:lvl5pPr indent="-279400" lvl="4" marL="2286000" rtl="0">
              <a:spcBef>
                <a:spcPts val="1000"/>
              </a:spcBef>
              <a:spcAft>
                <a:spcPts val="0"/>
              </a:spcAft>
              <a:buSzPts val="800"/>
              <a:buChar char="○"/>
              <a:defRPr/>
            </a:lvl5pPr>
            <a:lvl6pPr indent="-279400" lvl="5" marL="2743200" rtl="0">
              <a:spcBef>
                <a:spcPts val="1000"/>
              </a:spcBef>
              <a:spcAft>
                <a:spcPts val="0"/>
              </a:spcAft>
              <a:buSzPts val="800"/>
              <a:buChar char="○"/>
              <a:defRPr/>
            </a:lvl6pPr>
            <a:lvl7pPr indent="-279400" lvl="6" marL="3200400" rtl="0">
              <a:spcBef>
                <a:spcPts val="1000"/>
              </a:spcBef>
              <a:spcAft>
                <a:spcPts val="0"/>
              </a:spcAft>
              <a:buSzPts val="800"/>
              <a:buChar char="○"/>
              <a:defRPr/>
            </a:lvl7pPr>
            <a:lvl8pPr indent="-279400" lvl="7" marL="3657600" rtl="0">
              <a:spcBef>
                <a:spcPts val="1000"/>
              </a:spcBef>
              <a:spcAft>
                <a:spcPts val="0"/>
              </a:spcAft>
              <a:buSzPts val="800"/>
              <a:buChar char="○"/>
              <a:defRPr/>
            </a:lvl8pPr>
            <a:lvl9pPr indent="-279400" lvl="8" marL="4114800" rtl="0">
              <a:spcBef>
                <a:spcPts val="1000"/>
              </a:spcBef>
              <a:spcAft>
                <a:spcPts val="1000"/>
              </a:spcAft>
              <a:buSzPts val="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code">
  <p:cSld name="CUSTOM_1">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31" name="Google Shape;31;p7"/>
          <p:cNvSpPr txBox="1"/>
          <p:nvPr>
            <p:ph type="title"/>
          </p:nvPr>
        </p:nvSpPr>
        <p:spPr>
          <a:xfrm>
            <a:off x="311700" y="445025"/>
            <a:ext cx="85206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 name="Google Shape;32;p7"/>
          <p:cNvSpPr txBox="1"/>
          <p:nvPr>
            <p:ph idx="1" type="body"/>
          </p:nvPr>
        </p:nvSpPr>
        <p:spPr>
          <a:xfrm>
            <a:off x="311700" y="1152475"/>
            <a:ext cx="4261200" cy="3657600"/>
          </a:xfrm>
          <a:prstGeom prst="rect">
            <a:avLst/>
          </a:prstGeom>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1000"/>
              </a:spcBef>
              <a:spcAft>
                <a:spcPts val="0"/>
              </a:spcAft>
              <a:buSzPts val="1200"/>
              <a:buChar char="○"/>
              <a:defRPr sz="1200"/>
            </a:lvl2pPr>
            <a:lvl3pPr indent="-292100" lvl="2" marL="1371600" rtl="0">
              <a:spcBef>
                <a:spcPts val="1000"/>
              </a:spcBef>
              <a:spcAft>
                <a:spcPts val="0"/>
              </a:spcAft>
              <a:buSzPts val="1000"/>
              <a:buChar char="○"/>
              <a:defRPr/>
            </a:lvl3pPr>
            <a:lvl4pPr indent="-279400" lvl="3" marL="1828800" rtl="0">
              <a:spcBef>
                <a:spcPts val="1000"/>
              </a:spcBef>
              <a:spcAft>
                <a:spcPts val="0"/>
              </a:spcAft>
              <a:buSzPts val="800"/>
              <a:buChar char="○"/>
              <a:defRPr/>
            </a:lvl4pPr>
            <a:lvl5pPr indent="-279400" lvl="4" marL="2286000" rtl="0">
              <a:spcBef>
                <a:spcPts val="1000"/>
              </a:spcBef>
              <a:spcAft>
                <a:spcPts val="0"/>
              </a:spcAft>
              <a:buSzPts val="800"/>
              <a:buChar char="○"/>
              <a:defRPr/>
            </a:lvl5pPr>
            <a:lvl6pPr indent="-279400" lvl="5" marL="2743200" rtl="0">
              <a:spcBef>
                <a:spcPts val="1000"/>
              </a:spcBef>
              <a:spcAft>
                <a:spcPts val="0"/>
              </a:spcAft>
              <a:buSzPts val="800"/>
              <a:buChar char="○"/>
              <a:defRPr/>
            </a:lvl6pPr>
            <a:lvl7pPr indent="-279400" lvl="6" marL="3200400" rtl="0">
              <a:spcBef>
                <a:spcPts val="1000"/>
              </a:spcBef>
              <a:spcAft>
                <a:spcPts val="0"/>
              </a:spcAft>
              <a:buSzPts val="800"/>
              <a:buChar char="○"/>
              <a:defRPr/>
            </a:lvl7pPr>
            <a:lvl8pPr indent="-279400" lvl="7" marL="3657600" rtl="0">
              <a:spcBef>
                <a:spcPts val="1000"/>
              </a:spcBef>
              <a:spcAft>
                <a:spcPts val="0"/>
              </a:spcAft>
              <a:buSzPts val="800"/>
              <a:buChar char="○"/>
              <a:defRPr/>
            </a:lvl8pPr>
            <a:lvl9pPr indent="-279400" lvl="8" marL="4114800" rtl="0">
              <a:spcBef>
                <a:spcPts val="1000"/>
              </a:spcBef>
              <a:spcAft>
                <a:spcPts val="1000"/>
              </a:spcAft>
              <a:buSzPts val="800"/>
              <a:buChar char="○"/>
              <a:defRPr/>
            </a:lvl9pPr>
          </a:lstStyle>
          <a:p/>
        </p:txBody>
      </p:sp>
      <p:sp>
        <p:nvSpPr>
          <p:cNvPr id="33" name="Google Shape;33;p7"/>
          <p:cNvSpPr txBox="1"/>
          <p:nvPr>
            <p:ph idx="2" type="body"/>
          </p:nvPr>
        </p:nvSpPr>
        <p:spPr>
          <a:xfrm>
            <a:off x="4717500" y="1152475"/>
            <a:ext cx="4114800" cy="3657600"/>
          </a:xfrm>
          <a:prstGeom prst="rect">
            <a:avLst/>
          </a:prstGeom>
          <a:solidFill>
            <a:srgbClr val="1E1E1E"/>
          </a:solidFill>
          <a:ln cap="flat" cmpd="sng" w="76200">
            <a:solidFill>
              <a:srgbClr val="1E1E1E"/>
            </a:solidFill>
            <a:prstDash val="solid"/>
            <a:round/>
            <a:headEnd len="sm" w="sm" type="none"/>
            <a:tailEnd len="sm" w="sm" type="none"/>
          </a:ln>
        </p:spPr>
        <p:txBody>
          <a:bodyPr anchorCtr="0" anchor="ctr" bIns="91425" lIns="91425" spcFirstLastPara="1" rIns="91425" wrap="square" tIns="91425">
            <a:normAutofit/>
          </a:bodyPr>
          <a:lstStyle>
            <a:lvl1pPr indent="-292100" lvl="0" marL="457200">
              <a:spcBef>
                <a:spcPts val="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1pPr>
            <a:lvl2pPr indent="-292100" lvl="1" marL="9144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2pPr>
            <a:lvl3pPr indent="-292100" lvl="2" marL="1371600">
              <a:spcBef>
                <a:spcPts val="1000"/>
              </a:spcBef>
              <a:spcAft>
                <a:spcPts val="0"/>
              </a:spcAft>
              <a:buClr>
                <a:schemeClr val="lt2"/>
              </a:buClr>
              <a:buSzPts val="1000"/>
              <a:buFont typeface="Courier New"/>
              <a:buChar char="○"/>
              <a:defRPr>
                <a:solidFill>
                  <a:schemeClr val="lt2"/>
                </a:solidFill>
                <a:latin typeface="Courier New"/>
                <a:ea typeface="Courier New"/>
                <a:cs typeface="Courier New"/>
                <a:sym typeface="Courier New"/>
              </a:defRPr>
            </a:lvl3pPr>
            <a:lvl4pPr indent="-292100" lvl="3" marL="18288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4pPr>
            <a:lvl5pPr indent="-292100" lvl="4" marL="22860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5pPr>
            <a:lvl6pPr indent="-292100" lvl="5" marL="27432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6pPr>
            <a:lvl7pPr indent="-292100" lvl="6" marL="32004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7pPr>
            <a:lvl8pPr indent="-292100" lvl="7" marL="3657600">
              <a:spcBef>
                <a:spcPts val="1000"/>
              </a:spcBef>
              <a:spcAft>
                <a:spcPts val="0"/>
              </a:spcAft>
              <a:buClr>
                <a:schemeClr val="lt2"/>
              </a:buClr>
              <a:buSzPts val="1000"/>
              <a:buFont typeface="Courier New"/>
              <a:buChar char="○"/>
              <a:defRPr sz="1000">
                <a:solidFill>
                  <a:schemeClr val="lt2"/>
                </a:solidFill>
                <a:latin typeface="Courier New"/>
                <a:ea typeface="Courier New"/>
                <a:cs typeface="Courier New"/>
                <a:sym typeface="Courier New"/>
              </a:defRPr>
            </a:lvl8pPr>
            <a:lvl9pPr indent="-292100" lvl="8" marL="4114800">
              <a:spcBef>
                <a:spcPts val="1000"/>
              </a:spcBef>
              <a:spcAft>
                <a:spcPts val="1000"/>
              </a:spcAft>
              <a:buClr>
                <a:schemeClr val="lt2"/>
              </a:buClr>
              <a:buSzPts val="1000"/>
              <a:buFont typeface="Courier New"/>
              <a:buChar char="○"/>
              <a:defRPr sz="1000">
                <a:solidFill>
                  <a:schemeClr val="lt2"/>
                </a:solidFill>
                <a:latin typeface="Courier New"/>
                <a:ea typeface="Courier New"/>
                <a:cs typeface="Courier New"/>
                <a:sym typeface="Courier New"/>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pic>
        <p:nvPicPr>
          <p:cNvPr id="35" name="Google Shape;35;p8"/>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36" name="Google Shape;36;p8"/>
          <p:cNvSpPr txBox="1"/>
          <p:nvPr>
            <p:ph type="title"/>
          </p:nvPr>
        </p:nvSpPr>
        <p:spPr>
          <a:xfrm>
            <a:off x="311700" y="445025"/>
            <a:ext cx="8520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pic>
        <p:nvPicPr>
          <p:cNvPr id="38" name="Google Shape;38;p9"/>
          <p:cNvPicPr preferRelativeResize="0"/>
          <p:nvPr/>
        </p:nvPicPr>
        <p:blipFill>
          <a:blip r:embed="rId2">
            <a:alphaModFix/>
          </a:blip>
          <a:stretch>
            <a:fillRect/>
          </a:stretch>
        </p:blipFill>
        <p:spPr>
          <a:xfrm>
            <a:off x="311700" y="45523"/>
            <a:ext cx="914400" cy="399496"/>
          </a:xfrm>
          <a:prstGeom prst="rect">
            <a:avLst/>
          </a:prstGeom>
          <a:noFill/>
          <a:ln>
            <a:noFill/>
          </a:ln>
        </p:spPr>
      </p:pic>
      <p:sp>
        <p:nvSpPr>
          <p:cNvPr id="39" name="Google Shape;39;p9"/>
          <p:cNvSpPr txBox="1"/>
          <p:nvPr>
            <p:ph type="title"/>
          </p:nvPr>
        </p:nvSpPr>
        <p:spPr>
          <a:xfrm>
            <a:off x="311700" y="445025"/>
            <a:ext cx="41148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40" name="Google Shape;40;p9"/>
          <p:cNvSpPr txBox="1"/>
          <p:nvPr>
            <p:ph idx="1" type="body"/>
          </p:nvPr>
        </p:nvSpPr>
        <p:spPr>
          <a:xfrm>
            <a:off x="311700" y="1152475"/>
            <a:ext cx="4114800" cy="3657600"/>
          </a:xfrm>
          <a:prstGeom prst="rect">
            <a:avLst/>
          </a:prstGeom>
          <a:ln cap="flat" cmpd="sng" w="38100">
            <a:solidFill>
              <a:srgbClr val="000000"/>
            </a:solidFill>
            <a:prstDash val="solid"/>
            <a:round/>
            <a:headEnd len="sm" w="sm" type="none"/>
            <a:tailEnd len="sm" w="sm" type="none"/>
          </a:ln>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1000"/>
              </a:spcBef>
              <a:spcAft>
                <a:spcPts val="0"/>
              </a:spcAft>
              <a:buSzPts val="1200"/>
              <a:buChar char="○"/>
              <a:defRPr sz="1200"/>
            </a:lvl2pPr>
            <a:lvl3pPr indent="-292100" lvl="2" marL="1371600" rtl="0">
              <a:spcBef>
                <a:spcPts val="1000"/>
              </a:spcBef>
              <a:spcAft>
                <a:spcPts val="0"/>
              </a:spcAft>
              <a:buSzPts val="1000"/>
              <a:buChar char="○"/>
              <a:defRPr/>
            </a:lvl3pPr>
            <a:lvl4pPr indent="-279400" lvl="3" marL="1828800" rtl="0">
              <a:spcBef>
                <a:spcPts val="1000"/>
              </a:spcBef>
              <a:spcAft>
                <a:spcPts val="0"/>
              </a:spcAft>
              <a:buSzPts val="800"/>
              <a:buChar char="○"/>
              <a:defRPr/>
            </a:lvl4pPr>
            <a:lvl5pPr indent="-279400" lvl="4" marL="2286000" rtl="0">
              <a:spcBef>
                <a:spcPts val="1000"/>
              </a:spcBef>
              <a:spcAft>
                <a:spcPts val="0"/>
              </a:spcAft>
              <a:buSzPts val="800"/>
              <a:buChar char="○"/>
              <a:defRPr/>
            </a:lvl5pPr>
            <a:lvl6pPr indent="-279400" lvl="5" marL="2743200" rtl="0">
              <a:spcBef>
                <a:spcPts val="1000"/>
              </a:spcBef>
              <a:spcAft>
                <a:spcPts val="0"/>
              </a:spcAft>
              <a:buSzPts val="800"/>
              <a:buChar char="○"/>
              <a:defRPr/>
            </a:lvl6pPr>
            <a:lvl7pPr indent="-279400" lvl="6" marL="3200400" rtl="0">
              <a:spcBef>
                <a:spcPts val="1000"/>
              </a:spcBef>
              <a:spcAft>
                <a:spcPts val="0"/>
              </a:spcAft>
              <a:buSzPts val="800"/>
              <a:buChar char="○"/>
              <a:defRPr/>
            </a:lvl7pPr>
            <a:lvl8pPr indent="-279400" lvl="7" marL="3657600" rtl="0">
              <a:spcBef>
                <a:spcPts val="1000"/>
              </a:spcBef>
              <a:spcAft>
                <a:spcPts val="0"/>
              </a:spcAft>
              <a:buSzPts val="800"/>
              <a:buChar char="○"/>
              <a:defRPr/>
            </a:lvl8pPr>
            <a:lvl9pPr indent="-279400" lvl="8" marL="4114800" rtl="0">
              <a:spcBef>
                <a:spcPts val="1000"/>
              </a:spcBef>
              <a:spcAft>
                <a:spcPts val="1000"/>
              </a:spcAft>
              <a:buSzPts val="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pic>
        <p:nvPicPr>
          <p:cNvPr id="42" name="Google Shape;42;p10"/>
          <p:cNvPicPr preferRelativeResize="0"/>
          <p:nvPr/>
        </p:nvPicPr>
        <p:blipFill>
          <a:blip r:embed="rId2">
            <a:alphaModFix/>
          </a:blip>
          <a:stretch>
            <a:fillRect/>
          </a:stretch>
        </p:blipFill>
        <p:spPr>
          <a:xfrm rot="5400000">
            <a:off x="5702654" y="1606000"/>
            <a:ext cx="4089875" cy="1779100"/>
          </a:xfrm>
          <a:prstGeom prst="rect">
            <a:avLst/>
          </a:prstGeom>
          <a:noFill/>
          <a:ln>
            <a:noFill/>
          </a:ln>
        </p:spPr>
      </p:pic>
      <p:sp>
        <p:nvSpPr>
          <p:cNvPr id="43" name="Google Shape;43;p10"/>
          <p:cNvSpPr txBox="1"/>
          <p:nvPr>
            <p:ph type="title"/>
          </p:nvPr>
        </p:nvSpPr>
        <p:spPr>
          <a:xfrm>
            <a:off x="490250" y="450150"/>
            <a:ext cx="6367800" cy="4090800"/>
          </a:xfrm>
          <a:prstGeom prst="rect">
            <a:avLst/>
          </a:prstGeom>
          <a:ln cap="flat" cmpd="sng" w="228600">
            <a:solidFill>
              <a:srgbClr val="000000"/>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solidFill>
            <a:srgbClr val="FF0000"/>
          </a:solidFill>
          <a:ln cap="flat" cmpd="sng" w="76200">
            <a:solidFill>
              <a:srgbClr val="FF0000"/>
            </a:solidFill>
            <a:prstDash val="solid"/>
            <a:round/>
            <a:headEnd len="sm" w="sm" type="none"/>
            <a:tailEnd len="sm" w="sm" type="none"/>
          </a:ln>
        </p:spPr>
        <p:txBody>
          <a:bodyPr anchorCtr="0" anchor="ctr" bIns="91425" lIns="91425" spcFirstLastPara="1" rIns="91425" wrap="square" tIns="91425">
            <a:normAutofit/>
          </a:bodyPr>
          <a:lstStyle>
            <a:lvl1pPr lvl="0">
              <a:spcBef>
                <a:spcPts val="0"/>
              </a:spcBef>
              <a:spcAft>
                <a:spcPts val="0"/>
              </a:spcAft>
              <a:buClr>
                <a:srgbClr val="FFFFFF"/>
              </a:buClr>
              <a:buSzPts val="2800"/>
              <a:buFont typeface="Roboto Medium"/>
              <a:buNone/>
              <a:defRPr sz="2800">
                <a:solidFill>
                  <a:srgbClr val="FFFFFF"/>
                </a:solidFill>
                <a:latin typeface="Roboto Medium"/>
                <a:ea typeface="Roboto Medium"/>
                <a:cs typeface="Roboto Medium"/>
                <a:sym typeface="Roboto Medium"/>
              </a:defRPr>
            </a:lvl1pPr>
            <a:lvl2pPr lvl="1">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2pPr>
            <a:lvl3pPr lvl="2">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3pPr>
            <a:lvl4pPr lvl="3">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4pPr>
            <a:lvl5pPr lvl="4">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5pPr>
            <a:lvl6pPr lvl="5">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6pPr>
            <a:lvl7pPr lvl="6">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7pPr>
            <a:lvl8pPr lvl="7">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8pPr>
            <a:lvl9pPr lvl="8">
              <a:spcBef>
                <a:spcPts val="0"/>
              </a:spcBef>
              <a:spcAft>
                <a:spcPts val="0"/>
              </a:spcAft>
              <a:buClr>
                <a:srgbClr val="FFFFFF"/>
              </a:buClr>
              <a:buSzPts val="2800"/>
              <a:buFont typeface="Roboto Medium"/>
              <a:buNone/>
              <a:defRPr sz="2800">
                <a:solidFill>
                  <a:srgbClr val="FFFFFF"/>
                </a:solidFill>
                <a:highlight>
                  <a:srgbClr val="FF0000"/>
                </a:highlight>
                <a:latin typeface="Roboto Medium"/>
                <a:ea typeface="Roboto Medium"/>
                <a:cs typeface="Roboto Medium"/>
                <a:sym typeface="Roboto Medium"/>
              </a:defRPr>
            </a:lvl9pPr>
          </a:lstStyle>
          <a:p/>
        </p:txBody>
      </p:sp>
      <p:sp>
        <p:nvSpPr>
          <p:cNvPr id="7" name="Google Shape;7;p1"/>
          <p:cNvSpPr txBox="1"/>
          <p:nvPr>
            <p:ph idx="1" type="body"/>
          </p:nvPr>
        </p:nvSpPr>
        <p:spPr>
          <a:xfrm>
            <a:off x="311700" y="1152475"/>
            <a:ext cx="8520600" cy="3416400"/>
          </a:xfrm>
          <a:prstGeom prst="rect">
            <a:avLst/>
          </a:prstGeom>
          <a:solidFill>
            <a:srgbClr val="FFFFFF">
              <a:alpha val="93330"/>
            </a:srgbClr>
          </a:solidFill>
          <a:ln cap="flat" cmpd="sng" w="38100">
            <a:solidFill>
              <a:srgbClr val="FFFFFF"/>
            </a:solidFill>
            <a:prstDash val="solid"/>
            <a:round/>
            <a:headEnd len="sm" w="sm" type="none"/>
            <a:tailEnd len="sm" w="sm" type="none"/>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2"/>
              </a:buClr>
              <a:buSzPts val="1800"/>
              <a:buFont typeface="Roboto"/>
              <a:buChar char="●"/>
              <a:defRPr sz="1800">
                <a:solidFill>
                  <a:schemeClr val="accent2"/>
                </a:solidFill>
                <a:latin typeface="Roboto"/>
                <a:ea typeface="Roboto"/>
                <a:cs typeface="Roboto"/>
                <a:sym typeface="Roboto"/>
              </a:defRPr>
            </a:lvl1pPr>
            <a:lvl2pPr indent="-304800" lvl="1" marL="914400">
              <a:lnSpc>
                <a:spcPct val="115000"/>
              </a:lnSpc>
              <a:spcBef>
                <a:spcPts val="1000"/>
              </a:spcBef>
              <a:spcAft>
                <a:spcPts val="0"/>
              </a:spcAft>
              <a:buClr>
                <a:schemeClr val="accent2"/>
              </a:buClr>
              <a:buSzPts val="1200"/>
              <a:buFont typeface="Roboto"/>
              <a:buChar char="○"/>
              <a:defRPr sz="1200">
                <a:solidFill>
                  <a:schemeClr val="accent2"/>
                </a:solidFill>
                <a:latin typeface="Roboto"/>
                <a:ea typeface="Roboto"/>
                <a:cs typeface="Roboto"/>
                <a:sym typeface="Roboto"/>
              </a:defRPr>
            </a:lvl2pPr>
            <a:lvl3pPr indent="-292100" lvl="2" marL="1371600">
              <a:lnSpc>
                <a:spcPct val="115000"/>
              </a:lnSpc>
              <a:spcBef>
                <a:spcPts val="1000"/>
              </a:spcBef>
              <a:spcAft>
                <a:spcPts val="0"/>
              </a:spcAft>
              <a:buClr>
                <a:schemeClr val="accent2"/>
              </a:buClr>
              <a:buSzPts val="1000"/>
              <a:buFont typeface="Roboto"/>
              <a:buChar char="○"/>
              <a:defRPr sz="1000">
                <a:solidFill>
                  <a:schemeClr val="accent2"/>
                </a:solidFill>
                <a:latin typeface="Roboto"/>
                <a:ea typeface="Roboto"/>
                <a:cs typeface="Roboto"/>
                <a:sym typeface="Roboto"/>
              </a:defRPr>
            </a:lvl3pPr>
            <a:lvl4pPr indent="-279400" lvl="3" marL="1828800">
              <a:lnSpc>
                <a:spcPct val="115000"/>
              </a:lnSpc>
              <a:spcBef>
                <a:spcPts val="1000"/>
              </a:spcBef>
              <a:spcAft>
                <a:spcPts val="0"/>
              </a:spcAft>
              <a:buClr>
                <a:schemeClr val="accent2"/>
              </a:buClr>
              <a:buSzPts val="800"/>
              <a:buFont typeface="Roboto"/>
              <a:buChar char="○"/>
              <a:defRPr sz="800">
                <a:solidFill>
                  <a:schemeClr val="accent2"/>
                </a:solidFill>
                <a:latin typeface="Roboto"/>
                <a:ea typeface="Roboto"/>
                <a:cs typeface="Roboto"/>
                <a:sym typeface="Roboto"/>
              </a:defRPr>
            </a:lvl4pPr>
            <a:lvl5pPr indent="-279400" lvl="4" marL="2286000">
              <a:lnSpc>
                <a:spcPct val="115000"/>
              </a:lnSpc>
              <a:spcBef>
                <a:spcPts val="1000"/>
              </a:spcBef>
              <a:spcAft>
                <a:spcPts val="0"/>
              </a:spcAft>
              <a:buClr>
                <a:schemeClr val="accent2"/>
              </a:buClr>
              <a:buSzPts val="800"/>
              <a:buFont typeface="Roboto"/>
              <a:buChar char="○"/>
              <a:defRPr sz="800">
                <a:solidFill>
                  <a:schemeClr val="accent2"/>
                </a:solidFill>
                <a:latin typeface="Roboto"/>
                <a:ea typeface="Roboto"/>
                <a:cs typeface="Roboto"/>
                <a:sym typeface="Roboto"/>
              </a:defRPr>
            </a:lvl5pPr>
            <a:lvl6pPr indent="-279400" lvl="5" marL="2743200">
              <a:lnSpc>
                <a:spcPct val="115000"/>
              </a:lnSpc>
              <a:spcBef>
                <a:spcPts val="1000"/>
              </a:spcBef>
              <a:spcAft>
                <a:spcPts val="0"/>
              </a:spcAft>
              <a:buClr>
                <a:schemeClr val="accent2"/>
              </a:buClr>
              <a:buSzPts val="800"/>
              <a:buFont typeface="Roboto"/>
              <a:buChar char="○"/>
              <a:defRPr sz="800">
                <a:solidFill>
                  <a:schemeClr val="accent2"/>
                </a:solidFill>
                <a:latin typeface="Roboto"/>
                <a:ea typeface="Roboto"/>
                <a:cs typeface="Roboto"/>
                <a:sym typeface="Roboto"/>
              </a:defRPr>
            </a:lvl6pPr>
            <a:lvl7pPr indent="-279400" lvl="6" marL="3200400">
              <a:lnSpc>
                <a:spcPct val="115000"/>
              </a:lnSpc>
              <a:spcBef>
                <a:spcPts val="1000"/>
              </a:spcBef>
              <a:spcAft>
                <a:spcPts val="0"/>
              </a:spcAft>
              <a:buClr>
                <a:schemeClr val="accent2"/>
              </a:buClr>
              <a:buSzPts val="800"/>
              <a:buFont typeface="Roboto"/>
              <a:buChar char="○"/>
              <a:defRPr sz="800">
                <a:solidFill>
                  <a:schemeClr val="accent2"/>
                </a:solidFill>
                <a:latin typeface="Roboto"/>
                <a:ea typeface="Roboto"/>
                <a:cs typeface="Roboto"/>
                <a:sym typeface="Roboto"/>
              </a:defRPr>
            </a:lvl7pPr>
            <a:lvl8pPr indent="-279400" lvl="7" marL="3657600">
              <a:lnSpc>
                <a:spcPct val="115000"/>
              </a:lnSpc>
              <a:spcBef>
                <a:spcPts val="1000"/>
              </a:spcBef>
              <a:spcAft>
                <a:spcPts val="0"/>
              </a:spcAft>
              <a:buClr>
                <a:schemeClr val="accent2"/>
              </a:buClr>
              <a:buSzPts val="800"/>
              <a:buFont typeface="Roboto"/>
              <a:buChar char="○"/>
              <a:defRPr sz="800">
                <a:solidFill>
                  <a:schemeClr val="accent2"/>
                </a:solidFill>
                <a:latin typeface="Roboto"/>
                <a:ea typeface="Roboto"/>
                <a:cs typeface="Roboto"/>
                <a:sym typeface="Roboto"/>
              </a:defRPr>
            </a:lvl8pPr>
            <a:lvl9pPr indent="-279400" lvl="8" marL="4114800">
              <a:lnSpc>
                <a:spcPct val="115000"/>
              </a:lnSpc>
              <a:spcBef>
                <a:spcPts val="1000"/>
              </a:spcBef>
              <a:spcAft>
                <a:spcPts val="1000"/>
              </a:spcAft>
              <a:buClr>
                <a:schemeClr val="accent2"/>
              </a:buClr>
              <a:buSzPts val="800"/>
              <a:buFont typeface="Roboto"/>
              <a:buChar char="○"/>
              <a:defRPr sz="800">
                <a:solidFill>
                  <a:schemeClr val="accent2"/>
                </a:solidFill>
                <a:latin typeface="Roboto"/>
                <a:ea typeface="Roboto"/>
                <a:cs typeface="Roboto"/>
                <a:sym typeface="Roboto"/>
              </a:defRPr>
            </a:lvl9pPr>
          </a:lstStyle>
          <a:p/>
        </p:txBody>
      </p:sp>
      <p:sp>
        <p:nvSpPr>
          <p:cNvPr id="8" name="Google Shape;8;p1"/>
          <p:cNvSpPr txBox="1"/>
          <p:nvPr/>
        </p:nvSpPr>
        <p:spPr>
          <a:xfrm>
            <a:off x="0" y="5143500"/>
            <a:ext cx="9144000" cy="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600">
                <a:solidFill>
                  <a:schemeClr val="accent1"/>
                </a:solidFill>
                <a:latin typeface="Roboto Mono"/>
                <a:ea typeface="Roboto Mono"/>
                <a:cs typeface="Roboto Mono"/>
                <a:sym typeface="Roboto Mono"/>
              </a:rPr>
              <a:t>StuyPulse #</a:t>
            </a:r>
            <a:fld id="{00000000-1234-1234-1234-123412341234}" type="slidenum">
              <a:rPr b="1" lang="en" sz="600">
                <a:solidFill>
                  <a:schemeClr val="accent1"/>
                </a:solidFill>
                <a:latin typeface="Roboto Mono"/>
                <a:ea typeface="Roboto Mono"/>
                <a:cs typeface="Roboto Mono"/>
                <a:sym typeface="Roboto Mono"/>
              </a:rPr>
              <a:t>‹#›</a:t>
            </a:fld>
            <a:r>
              <a:rPr b="1" lang="en" sz="600">
                <a:solidFill>
                  <a:schemeClr val="accent1"/>
                </a:solidFill>
                <a:latin typeface="Roboto Mono"/>
                <a:ea typeface="Roboto Mono"/>
                <a:cs typeface="Roboto Mono"/>
                <a:sym typeface="Roboto Mono"/>
              </a:rPr>
              <a:t> </a:t>
            </a:r>
            <a:endParaRPr b="1" sz="600">
              <a:latin typeface="Roboto Mono"/>
              <a:ea typeface="Roboto Mono"/>
              <a:cs typeface="Roboto Mono"/>
              <a:sym typeface="Roboto Mon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mc:AlternateContent>
    <mc:Choice Requires="p14">
      <p:transition p14:dur="100">
        <p:fade/>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slide" Target="/ppt/slides/slide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4.png"/><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5"/>
          <p:cNvSpPr txBox="1"/>
          <p:nvPr>
            <p:ph type="ctrTitle"/>
          </p:nvPr>
        </p:nvSpPr>
        <p:spPr>
          <a:xfrm>
            <a:off x="459150" y="1201800"/>
            <a:ext cx="8225700" cy="2739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Advanced Java + OOP</a:t>
            </a:r>
            <a:endParaRPr/>
          </a:p>
        </p:txBody>
      </p:sp>
      <p:sp>
        <p:nvSpPr>
          <p:cNvPr id="62" name="Google Shape;62;p15"/>
          <p:cNvSpPr txBox="1"/>
          <p:nvPr>
            <p:ph idx="1" type="subTitle"/>
          </p:nvPr>
        </p:nvSpPr>
        <p:spPr>
          <a:xfrm>
            <a:off x="914275" y="4211863"/>
            <a:ext cx="7315200" cy="5487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rPr lang="en"/>
              <a:t>hivan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Objective: Determine if a member is lost</a:t>
            </a:r>
            <a:r>
              <a:rPr lang="en"/>
              <a:t>😢</a:t>
            </a:r>
            <a:endParaRPr/>
          </a:p>
        </p:txBody>
      </p:sp>
      <p:sp>
        <p:nvSpPr>
          <p:cNvPr id="120" name="Google Shape;120;p24"/>
          <p:cNvSpPr txBox="1"/>
          <p:nvPr>
            <p:ph idx="1" type="body"/>
          </p:nvPr>
        </p:nvSpPr>
        <p:spPr>
          <a:xfrm>
            <a:off x="311700" y="1152475"/>
            <a:ext cx="4261200" cy="36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 function that returns if a member is likely to attend a meeting based on several factors:</a:t>
            </a:r>
            <a:endParaRPr/>
          </a:p>
          <a:p>
            <a:pPr indent="0" lvl="0" marL="0" rtl="0" algn="l">
              <a:spcBef>
                <a:spcPts val="1000"/>
              </a:spcBef>
              <a:spcAft>
                <a:spcPts val="0"/>
              </a:spcAft>
              <a:buNone/>
            </a:pPr>
            <a:r>
              <a:rPr lang="en"/>
              <a:t>A member is unlikely to attend a meeting if at least one of these is true:</a:t>
            </a:r>
            <a:endParaRPr/>
          </a:p>
          <a:p>
            <a:pPr indent="-298450" lvl="0" marL="457200" rtl="0" algn="l">
              <a:spcBef>
                <a:spcPts val="1000"/>
              </a:spcBef>
              <a:spcAft>
                <a:spcPts val="0"/>
              </a:spcAft>
              <a:buSzPts val="1100"/>
              <a:buChar char="➔"/>
            </a:pPr>
            <a:r>
              <a:rPr lang="en" sz="1100"/>
              <a:t>Their grade is not between 9-12</a:t>
            </a:r>
            <a:endParaRPr sz="1100"/>
          </a:p>
          <a:p>
            <a:pPr indent="-298450" lvl="0" marL="457200" rtl="0" algn="l">
              <a:spcBef>
                <a:spcPts val="0"/>
              </a:spcBef>
              <a:spcAft>
                <a:spcPts val="0"/>
              </a:spcAft>
              <a:buSzPts val="1100"/>
              <a:buChar char="➔"/>
            </a:pPr>
            <a:r>
              <a:rPr lang="en" sz="1100"/>
              <a:t>Their meetings per week (on average) is less than 1</a:t>
            </a:r>
            <a:endParaRPr sz="1100"/>
          </a:p>
          <a:p>
            <a:pPr indent="0" lvl="0" marL="0" rtl="0" algn="l">
              <a:spcBef>
                <a:spcPts val="1000"/>
              </a:spcBef>
              <a:spcAft>
                <a:spcPts val="0"/>
              </a:spcAft>
              <a:buNone/>
            </a:pPr>
            <a:r>
              <a:rPr lang="en"/>
              <a:t>Otherwise, the member is likely to attend a meeting.</a:t>
            </a:r>
            <a:endParaRPr/>
          </a:p>
          <a:p>
            <a:pPr indent="0" lvl="0" marL="0" rtl="0" algn="l">
              <a:spcBef>
                <a:spcPts val="1000"/>
              </a:spcBef>
              <a:spcAft>
                <a:spcPts val="0"/>
              </a:spcAft>
              <a:buNone/>
            </a:pPr>
            <a:r>
              <a:rPr lang="en"/>
              <a:t>It is helpful to first determine:</a:t>
            </a:r>
            <a:endParaRPr/>
          </a:p>
          <a:p>
            <a:pPr indent="-317500" lvl="0" marL="457200" rtl="0" algn="l">
              <a:spcBef>
                <a:spcPts val="1000"/>
              </a:spcBef>
              <a:spcAft>
                <a:spcPts val="0"/>
              </a:spcAft>
              <a:buSzPts val="1400"/>
              <a:buChar char="●"/>
            </a:pPr>
            <a:r>
              <a:rPr lang="en"/>
              <a:t>What datatype does this function </a:t>
            </a:r>
            <a:r>
              <a:rPr lang="en"/>
              <a:t>return</a:t>
            </a:r>
            <a:endParaRPr/>
          </a:p>
          <a:p>
            <a:pPr indent="-317500" lvl="0" marL="457200" rtl="0" algn="l">
              <a:spcBef>
                <a:spcPts val="0"/>
              </a:spcBef>
              <a:spcAft>
                <a:spcPts val="0"/>
              </a:spcAft>
              <a:buSzPts val="1400"/>
              <a:buChar char="●"/>
            </a:pPr>
            <a:r>
              <a:rPr lang="en"/>
              <a:t>What parameters, if any, and what type are they</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21" name="Google Shape;121;p24"/>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sz="1050">
                <a:solidFill>
                  <a:srgbClr val="569CD6"/>
                </a:solidFill>
                <a:highlight>
                  <a:srgbClr val="1E1E1E"/>
                </a:highlight>
                <a:latin typeface="Consolas"/>
                <a:ea typeface="Consolas"/>
                <a:cs typeface="Consolas"/>
                <a:sym typeface="Consolas"/>
              </a:rPr>
              <a:t>public</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class</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public</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static</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args</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 </a:t>
            </a:r>
            <a:r>
              <a:rPr lang="en" sz="1050">
                <a:solidFill>
                  <a:srgbClr val="CE9178"/>
                </a:solidFill>
                <a:highlight>
                  <a:srgbClr val="1E1E1E"/>
                </a:highlight>
                <a:latin typeface="Consolas"/>
                <a:ea typeface="Consolas"/>
                <a:cs typeface="Consolas"/>
                <a:sym typeface="Consolas"/>
              </a:rPr>
              <a:t>"Ben Goldfisher"</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 </a:t>
            </a:r>
            <a:r>
              <a:rPr lang="en" sz="1050">
                <a:solidFill>
                  <a:srgbClr val="B5CEA8"/>
                </a:solidFill>
                <a:highlight>
                  <a:srgbClr val="1E1E1E"/>
                </a:highlight>
                <a:latin typeface="Consolas"/>
                <a:ea typeface="Consolas"/>
                <a:cs typeface="Consolas"/>
                <a:sym typeface="Consolas"/>
              </a:rPr>
              <a:t>13</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chemeClr val="dk2"/>
                </a:highlight>
                <a:latin typeface="Consolas"/>
                <a:ea typeface="Consolas"/>
                <a:cs typeface="Consolas"/>
                <a:sym typeface="Consolas"/>
              </a:rPr>
              <a:t>double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 </a:t>
            </a:r>
            <a:r>
              <a:rPr lang="en" sz="1050">
                <a:solidFill>
                  <a:srgbClr val="B5CEA8"/>
                </a:solidFill>
                <a:highlight>
                  <a:schemeClr val="dk2"/>
                </a:highlight>
                <a:latin typeface="Consolas"/>
                <a:ea typeface="Consolas"/>
                <a:cs typeface="Consolas"/>
                <a:sym typeface="Consolas"/>
              </a:rPr>
              <a:t>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5"/>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Objective: Determine if a member is lost</a:t>
            </a:r>
            <a:endParaRPr/>
          </a:p>
        </p:txBody>
      </p:sp>
      <p:sp>
        <p:nvSpPr>
          <p:cNvPr id="127" name="Google Shape;127;p25"/>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Answer:</a:t>
            </a:r>
            <a:endParaRPr/>
          </a:p>
          <a:p>
            <a:pPr indent="-317500" lvl="0" marL="457200" rtl="0" algn="l">
              <a:spcBef>
                <a:spcPts val="1000"/>
              </a:spcBef>
              <a:spcAft>
                <a:spcPts val="0"/>
              </a:spcAft>
              <a:buSzPts val="1400"/>
              <a:buChar char="●"/>
            </a:pPr>
            <a:r>
              <a:rPr lang="en"/>
              <a:t>create a function with parameters: </a:t>
            </a:r>
            <a:r>
              <a:rPr lang="en">
                <a:latin typeface="Consolas"/>
                <a:ea typeface="Consolas"/>
                <a:cs typeface="Consolas"/>
                <a:sym typeface="Consolas"/>
              </a:rPr>
              <a:t>grade</a:t>
            </a:r>
            <a:r>
              <a:rPr lang="en"/>
              <a:t> </a:t>
            </a:r>
            <a:r>
              <a:rPr lang="en"/>
              <a:t>and </a:t>
            </a:r>
            <a:r>
              <a:rPr lang="en">
                <a:latin typeface="Consolas"/>
                <a:ea typeface="Consolas"/>
                <a:cs typeface="Consolas"/>
                <a:sym typeface="Consolas"/>
              </a:rPr>
              <a:t>meetings</a:t>
            </a:r>
            <a:r>
              <a:rPr lang="en"/>
              <a:t>, of type int and double, to help determine if the person is lost or not.</a:t>
            </a:r>
            <a:endParaRPr/>
          </a:p>
          <a:p>
            <a:pPr indent="-317500" lvl="0" marL="457200" rtl="0" algn="l">
              <a:spcBef>
                <a:spcPts val="1000"/>
              </a:spcBef>
              <a:spcAft>
                <a:spcPts val="0"/>
              </a:spcAft>
              <a:buSzPts val="1400"/>
              <a:buChar char="●"/>
            </a:pPr>
            <a:r>
              <a:rPr lang="en"/>
              <a:t>The function will have a return statement of a boolean, returning true if the member is likely to attend, and false otherwise.</a:t>
            </a:r>
            <a:endParaRPr/>
          </a:p>
          <a:p>
            <a:pPr indent="-317500" lvl="0" marL="457200" rtl="0" algn="l">
              <a:spcBef>
                <a:spcPts val="1000"/>
              </a:spcBef>
              <a:spcAft>
                <a:spcPts val="1000"/>
              </a:spcAft>
              <a:buSzPts val="1400"/>
              <a:buChar char="●"/>
            </a:pPr>
            <a:r>
              <a:rPr lang="en"/>
              <a:t>In the main function, we will first call the function, and then print out whether the person is likely to attend.</a:t>
            </a:r>
            <a:endParaRPr/>
          </a:p>
        </p:txBody>
      </p:sp>
      <p:sp>
        <p:nvSpPr>
          <p:cNvPr id="128" name="Google Shape;128;p25"/>
          <p:cNvSpPr txBox="1"/>
          <p:nvPr>
            <p:ph idx="2" type="body"/>
          </p:nvPr>
        </p:nvSpPr>
        <p:spPr>
          <a:xfrm>
            <a:off x="4717500" y="1152475"/>
            <a:ext cx="4114800" cy="36576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900">
                <a:solidFill>
                  <a:srgbClr val="569CD6"/>
                </a:solidFill>
                <a:highlight>
                  <a:srgbClr val="1E1E1E"/>
                </a:highlight>
                <a:latin typeface="Consolas"/>
                <a:ea typeface="Consolas"/>
                <a:cs typeface="Consolas"/>
                <a:sym typeface="Consolas"/>
              </a:rPr>
              <a:t>public</a:t>
            </a:r>
            <a:r>
              <a:rPr lang="en" sz="900">
                <a:solidFill>
                  <a:srgbClr val="D4D4D4"/>
                </a:solidFill>
                <a:highlight>
                  <a:srgbClr val="1E1E1E"/>
                </a:highlight>
                <a:latin typeface="Consolas"/>
                <a:ea typeface="Consolas"/>
                <a:cs typeface="Consolas"/>
                <a:sym typeface="Consolas"/>
              </a:rPr>
              <a:t> </a:t>
            </a:r>
            <a:r>
              <a:rPr lang="en" sz="900">
                <a:solidFill>
                  <a:srgbClr val="569CD6"/>
                </a:solidFill>
                <a:highlight>
                  <a:srgbClr val="1E1E1E"/>
                </a:highlight>
                <a:latin typeface="Consolas"/>
                <a:ea typeface="Consolas"/>
                <a:cs typeface="Consolas"/>
                <a:sym typeface="Consolas"/>
              </a:rPr>
              <a:t>static</a:t>
            </a: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boolean</a:t>
            </a:r>
            <a:r>
              <a:rPr lang="en" sz="900">
                <a:solidFill>
                  <a:srgbClr val="D4D4D4"/>
                </a:solidFill>
                <a:highlight>
                  <a:srgbClr val="1E1E1E"/>
                </a:highlight>
                <a:latin typeface="Consolas"/>
                <a:ea typeface="Consolas"/>
                <a:cs typeface="Consolas"/>
                <a:sym typeface="Consolas"/>
              </a:rPr>
              <a:t> </a:t>
            </a:r>
            <a:r>
              <a:rPr lang="en" sz="900">
                <a:solidFill>
                  <a:srgbClr val="DCDCAA"/>
                </a:solidFill>
                <a:highlight>
                  <a:srgbClr val="1E1E1E"/>
                </a:highlight>
                <a:latin typeface="Consolas"/>
                <a:ea typeface="Consolas"/>
                <a:cs typeface="Consolas"/>
                <a:sym typeface="Consolas"/>
              </a:rPr>
              <a:t>likelyToAttend</a:t>
            </a:r>
            <a:r>
              <a:rPr lang="en" sz="900">
                <a:solidFill>
                  <a:srgbClr val="D4D4D4"/>
                </a:solidFill>
                <a:highlight>
                  <a:srgbClr val="1E1E1E"/>
                </a:highlight>
                <a:latin typeface="Consolas"/>
                <a:ea typeface="Consolas"/>
                <a:cs typeface="Consolas"/>
                <a:sym typeface="Consolas"/>
              </a:rPr>
              <a:t>(</a:t>
            </a:r>
            <a:r>
              <a:rPr lang="en" sz="900">
                <a:solidFill>
                  <a:srgbClr val="4EC9B0"/>
                </a:solidFill>
                <a:highlight>
                  <a:srgbClr val="1E1E1E"/>
                </a:highlight>
                <a:latin typeface="Consolas"/>
                <a:ea typeface="Consolas"/>
                <a:cs typeface="Consolas"/>
                <a:sym typeface="Consolas"/>
              </a:rPr>
              <a:t>int</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grade</a:t>
            </a: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double</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meetings</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if</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grade</a:t>
            </a:r>
            <a:r>
              <a:rPr lang="en" sz="900">
                <a:solidFill>
                  <a:srgbClr val="D4D4D4"/>
                </a:solidFill>
                <a:highlight>
                  <a:srgbClr val="1E1E1E"/>
                </a:highlight>
                <a:latin typeface="Consolas"/>
                <a:ea typeface="Consolas"/>
                <a:cs typeface="Consolas"/>
                <a:sym typeface="Consolas"/>
              </a:rPr>
              <a:t> &gt; </a:t>
            </a:r>
            <a:r>
              <a:rPr lang="en" sz="900">
                <a:solidFill>
                  <a:srgbClr val="B5CEA8"/>
                </a:solidFill>
                <a:highlight>
                  <a:srgbClr val="1E1E1E"/>
                </a:highlight>
                <a:latin typeface="Consolas"/>
                <a:ea typeface="Consolas"/>
                <a:cs typeface="Consolas"/>
                <a:sym typeface="Consolas"/>
              </a:rPr>
              <a:t>12</a:t>
            </a:r>
            <a:r>
              <a:rPr lang="en" sz="900">
                <a:solidFill>
                  <a:srgbClr val="D4D4D4"/>
                </a:solidFill>
                <a:highlight>
                  <a:srgbClr val="1E1E1E"/>
                </a:highlight>
                <a:latin typeface="Consolas"/>
                <a:ea typeface="Consolas"/>
                <a:cs typeface="Consolas"/>
                <a:sym typeface="Consolas"/>
              </a:rPr>
              <a:t> || </a:t>
            </a:r>
            <a:r>
              <a:rPr lang="en" sz="900">
                <a:solidFill>
                  <a:srgbClr val="9CDCFE"/>
                </a:solidFill>
                <a:highlight>
                  <a:srgbClr val="1E1E1E"/>
                </a:highlight>
                <a:latin typeface="Consolas"/>
                <a:ea typeface="Consolas"/>
                <a:cs typeface="Consolas"/>
                <a:sym typeface="Consolas"/>
              </a:rPr>
              <a:t>grade</a:t>
            </a:r>
            <a:r>
              <a:rPr lang="en" sz="900">
                <a:solidFill>
                  <a:srgbClr val="D4D4D4"/>
                </a:solidFill>
                <a:highlight>
                  <a:srgbClr val="1E1E1E"/>
                </a:highlight>
                <a:latin typeface="Consolas"/>
                <a:ea typeface="Consolas"/>
                <a:cs typeface="Consolas"/>
                <a:sym typeface="Consolas"/>
              </a:rPr>
              <a:t> &lt; </a:t>
            </a:r>
            <a:r>
              <a:rPr lang="en" sz="900">
                <a:solidFill>
                  <a:srgbClr val="B5CEA8"/>
                </a:solidFill>
                <a:highlight>
                  <a:srgbClr val="1E1E1E"/>
                </a:highlight>
                <a:latin typeface="Consolas"/>
                <a:ea typeface="Consolas"/>
                <a:cs typeface="Consolas"/>
                <a:sym typeface="Consolas"/>
              </a:rPr>
              <a:t>9</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return</a:t>
            </a:r>
            <a:r>
              <a:rPr lang="en" sz="900">
                <a:solidFill>
                  <a:srgbClr val="D4D4D4"/>
                </a:solidFill>
                <a:highlight>
                  <a:srgbClr val="1E1E1E"/>
                </a:highlight>
                <a:latin typeface="Consolas"/>
                <a:ea typeface="Consolas"/>
                <a:cs typeface="Consolas"/>
                <a:sym typeface="Consolas"/>
              </a:rPr>
              <a:t> </a:t>
            </a:r>
            <a:r>
              <a:rPr lang="en" sz="900">
                <a:solidFill>
                  <a:srgbClr val="569CD6"/>
                </a:solidFill>
                <a:highlight>
                  <a:srgbClr val="1E1E1E"/>
                </a:highlight>
                <a:latin typeface="Consolas"/>
                <a:ea typeface="Consolas"/>
                <a:cs typeface="Consolas"/>
                <a:sym typeface="Consolas"/>
              </a:rPr>
              <a:t>false</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if</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meetings</a:t>
            </a:r>
            <a:r>
              <a:rPr lang="en" sz="900">
                <a:solidFill>
                  <a:srgbClr val="D4D4D4"/>
                </a:solidFill>
                <a:highlight>
                  <a:srgbClr val="1E1E1E"/>
                </a:highlight>
                <a:latin typeface="Consolas"/>
                <a:ea typeface="Consolas"/>
                <a:cs typeface="Consolas"/>
                <a:sym typeface="Consolas"/>
              </a:rPr>
              <a:t> &lt; </a:t>
            </a:r>
            <a:r>
              <a:rPr lang="en" sz="900">
                <a:solidFill>
                  <a:srgbClr val="B5CEA8"/>
                </a:solidFill>
                <a:highlight>
                  <a:srgbClr val="1E1E1E"/>
                </a:highlight>
                <a:latin typeface="Consolas"/>
                <a:ea typeface="Consolas"/>
                <a:cs typeface="Consolas"/>
                <a:sym typeface="Consolas"/>
              </a:rPr>
              <a:t>1.0</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return</a:t>
            </a:r>
            <a:r>
              <a:rPr lang="en" sz="900">
                <a:solidFill>
                  <a:srgbClr val="D4D4D4"/>
                </a:solidFill>
                <a:highlight>
                  <a:srgbClr val="1E1E1E"/>
                </a:highlight>
                <a:latin typeface="Consolas"/>
                <a:ea typeface="Consolas"/>
                <a:cs typeface="Consolas"/>
                <a:sym typeface="Consolas"/>
              </a:rPr>
              <a:t> </a:t>
            </a:r>
            <a:r>
              <a:rPr lang="en" sz="900">
                <a:solidFill>
                  <a:srgbClr val="569CD6"/>
                </a:solidFill>
                <a:highlight>
                  <a:srgbClr val="1E1E1E"/>
                </a:highlight>
                <a:latin typeface="Consolas"/>
                <a:ea typeface="Consolas"/>
                <a:cs typeface="Consolas"/>
                <a:sym typeface="Consolas"/>
              </a:rPr>
              <a:t>false</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return</a:t>
            </a:r>
            <a:r>
              <a:rPr lang="en" sz="900">
                <a:solidFill>
                  <a:srgbClr val="D4D4D4"/>
                </a:solidFill>
                <a:highlight>
                  <a:srgbClr val="1E1E1E"/>
                </a:highlight>
                <a:latin typeface="Consolas"/>
                <a:ea typeface="Consolas"/>
                <a:cs typeface="Consolas"/>
                <a:sym typeface="Consolas"/>
              </a:rPr>
              <a:t> </a:t>
            </a:r>
            <a:r>
              <a:rPr lang="en" sz="900">
                <a:solidFill>
                  <a:srgbClr val="569CD6"/>
                </a:solidFill>
                <a:highlight>
                  <a:srgbClr val="1E1E1E"/>
                </a:highlight>
                <a:latin typeface="Consolas"/>
                <a:ea typeface="Consolas"/>
                <a:cs typeface="Consolas"/>
                <a:sym typeface="Consolas"/>
              </a:rPr>
              <a:t>true</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569CD6"/>
                </a:solidFill>
                <a:highlight>
                  <a:srgbClr val="1E1E1E"/>
                </a:highlight>
                <a:latin typeface="Consolas"/>
                <a:ea typeface="Consolas"/>
                <a:cs typeface="Consolas"/>
                <a:sym typeface="Consolas"/>
              </a:rPr>
              <a:t>public</a:t>
            </a:r>
            <a:r>
              <a:rPr lang="en" sz="900">
                <a:solidFill>
                  <a:srgbClr val="D4D4D4"/>
                </a:solidFill>
                <a:highlight>
                  <a:srgbClr val="1E1E1E"/>
                </a:highlight>
                <a:latin typeface="Consolas"/>
                <a:ea typeface="Consolas"/>
                <a:cs typeface="Consolas"/>
                <a:sym typeface="Consolas"/>
              </a:rPr>
              <a:t> </a:t>
            </a:r>
            <a:r>
              <a:rPr lang="en" sz="900">
                <a:solidFill>
                  <a:srgbClr val="569CD6"/>
                </a:solidFill>
                <a:highlight>
                  <a:srgbClr val="1E1E1E"/>
                </a:highlight>
                <a:latin typeface="Consolas"/>
                <a:ea typeface="Consolas"/>
                <a:cs typeface="Consolas"/>
                <a:sym typeface="Consolas"/>
              </a:rPr>
              <a:t>static</a:t>
            </a: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void</a:t>
            </a:r>
            <a:r>
              <a:rPr lang="en" sz="900">
                <a:solidFill>
                  <a:srgbClr val="D4D4D4"/>
                </a:solidFill>
                <a:highlight>
                  <a:srgbClr val="1E1E1E"/>
                </a:highlight>
                <a:latin typeface="Consolas"/>
                <a:ea typeface="Consolas"/>
                <a:cs typeface="Consolas"/>
                <a:sym typeface="Consolas"/>
              </a:rPr>
              <a:t> </a:t>
            </a:r>
            <a:r>
              <a:rPr lang="en" sz="900">
                <a:solidFill>
                  <a:srgbClr val="DCDCAA"/>
                </a:solidFill>
                <a:highlight>
                  <a:srgbClr val="1E1E1E"/>
                </a:highlight>
                <a:latin typeface="Consolas"/>
                <a:ea typeface="Consolas"/>
                <a:cs typeface="Consolas"/>
                <a:sym typeface="Consolas"/>
              </a:rPr>
              <a:t>main</a:t>
            </a:r>
            <a:r>
              <a:rPr lang="en" sz="900">
                <a:solidFill>
                  <a:srgbClr val="D4D4D4"/>
                </a:solidFill>
                <a:highlight>
                  <a:srgbClr val="1E1E1E"/>
                </a:highlight>
                <a:latin typeface="Consolas"/>
                <a:ea typeface="Consolas"/>
                <a:cs typeface="Consolas"/>
                <a:sym typeface="Consolas"/>
              </a:rPr>
              <a:t>(</a:t>
            </a:r>
            <a:r>
              <a:rPr lang="en" sz="900">
                <a:solidFill>
                  <a:srgbClr val="4EC9B0"/>
                </a:solidFill>
                <a:highlight>
                  <a:srgbClr val="1E1E1E"/>
                </a:highlight>
                <a:latin typeface="Consolas"/>
                <a:ea typeface="Consolas"/>
                <a:cs typeface="Consolas"/>
                <a:sym typeface="Consolas"/>
              </a:rPr>
              <a:t>String</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args</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boolean</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willAttend</a:t>
            </a:r>
            <a:r>
              <a:rPr lang="en" sz="900">
                <a:solidFill>
                  <a:srgbClr val="D4D4D4"/>
                </a:solidFill>
                <a:highlight>
                  <a:srgbClr val="1E1E1E"/>
                </a:highlight>
                <a:latin typeface="Consolas"/>
                <a:ea typeface="Consolas"/>
                <a:cs typeface="Consolas"/>
                <a:sym typeface="Consolas"/>
              </a:rPr>
              <a:t> = </a:t>
            </a:r>
            <a:r>
              <a:rPr lang="en" sz="900">
                <a:solidFill>
                  <a:srgbClr val="DCDCAA"/>
                </a:solidFill>
                <a:highlight>
                  <a:srgbClr val="1E1E1E"/>
                </a:highlight>
                <a:latin typeface="Consolas"/>
                <a:ea typeface="Consolas"/>
                <a:cs typeface="Consolas"/>
                <a:sym typeface="Consolas"/>
              </a:rPr>
              <a:t>likelyToAttend</a:t>
            </a:r>
            <a:r>
              <a:rPr lang="en" sz="900">
                <a:solidFill>
                  <a:srgbClr val="D4D4D4"/>
                </a:solidFill>
                <a:highlight>
                  <a:srgbClr val="1E1E1E"/>
                </a:highlight>
                <a:latin typeface="Consolas"/>
                <a:ea typeface="Consolas"/>
                <a:cs typeface="Consolas"/>
                <a:sym typeface="Consolas"/>
              </a:rPr>
              <a:t>(</a:t>
            </a:r>
            <a:r>
              <a:rPr lang="en" sz="900">
                <a:solidFill>
                  <a:srgbClr val="9CDCFE"/>
                </a:solidFill>
                <a:highlight>
                  <a:srgbClr val="1E1E1E"/>
                </a:highlight>
                <a:latin typeface="Consolas"/>
                <a:ea typeface="Consolas"/>
                <a:cs typeface="Consolas"/>
                <a:sym typeface="Consolas"/>
              </a:rPr>
              <a:t>grade</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meetingsPerWeek</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C586C0"/>
                </a:solidFill>
                <a:highlight>
                  <a:srgbClr val="1E1E1E"/>
                </a:highlight>
                <a:latin typeface="Consolas"/>
                <a:ea typeface="Consolas"/>
                <a:cs typeface="Consolas"/>
                <a:sym typeface="Consolas"/>
              </a:rPr>
              <a:t>if</a:t>
            </a:r>
            <a:r>
              <a:rPr lang="en" sz="900">
                <a:solidFill>
                  <a:srgbClr val="D4D4D4"/>
                </a:solidFill>
                <a:highlight>
                  <a:srgbClr val="1E1E1E"/>
                </a:highlight>
                <a:latin typeface="Consolas"/>
                <a:ea typeface="Consolas"/>
                <a:cs typeface="Consolas"/>
                <a:sym typeface="Consolas"/>
              </a:rPr>
              <a:t> (</a:t>
            </a:r>
            <a:r>
              <a:rPr lang="en" sz="900">
                <a:solidFill>
                  <a:srgbClr val="9CDCFE"/>
                </a:solidFill>
                <a:highlight>
                  <a:srgbClr val="1E1E1E"/>
                </a:highlight>
                <a:latin typeface="Consolas"/>
                <a:ea typeface="Consolas"/>
                <a:cs typeface="Consolas"/>
                <a:sym typeface="Consolas"/>
              </a:rPr>
              <a:t>willAttend</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System</a:t>
            </a:r>
            <a:r>
              <a:rPr lang="en" sz="900">
                <a:solidFill>
                  <a:srgbClr val="D4D4D4"/>
                </a:solidFill>
                <a:highlight>
                  <a:srgbClr val="1E1E1E"/>
                </a:highlight>
                <a:latin typeface="Consolas"/>
                <a:ea typeface="Consolas"/>
                <a:cs typeface="Consolas"/>
                <a:sym typeface="Consolas"/>
              </a:rPr>
              <a:t>.</a:t>
            </a:r>
            <a:r>
              <a:rPr lang="en" sz="900">
                <a:solidFill>
                  <a:srgbClr val="4FC1FF"/>
                </a:solidFill>
                <a:highlight>
                  <a:srgbClr val="1E1E1E"/>
                </a:highlight>
                <a:latin typeface="Consolas"/>
                <a:ea typeface="Consolas"/>
                <a:cs typeface="Consolas"/>
                <a:sym typeface="Consolas"/>
              </a:rPr>
              <a:t>out</a:t>
            </a:r>
            <a:r>
              <a:rPr lang="en" sz="900">
                <a:solidFill>
                  <a:srgbClr val="D4D4D4"/>
                </a:solidFill>
                <a:highlight>
                  <a:srgbClr val="1E1E1E"/>
                </a:highlight>
                <a:latin typeface="Consolas"/>
                <a:ea typeface="Consolas"/>
                <a:cs typeface="Consolas"/>
                <a:sym typeface="Consolas"/>
              </a:rPr>
              <a:t>.</a:t>
            </a:r>
            <a:r>
              <a:rPr lang="en" sz="900">
                <a:solidFill>
                  <a:srgbClr val="DCDCAA"/>
                </a:solidFill>
                <a:highlight>
                  <a:srgbClr val="1E1E1E"/>
                </a:highlight>
                <a:latin typeface="Consolas"/>
                <a:ea typeface="Consolas"/>
                <a:cs typeface="Consolas"/>
                <a:sym typeface="Consolas"/>
              </a:rPr>
              <a:t>println</a:t>
            </a:r>
            <a:r>
              <a:rPr lang="en" sz="900">
                <a:solidFill>
                  <a:srgbClr val="D4D4D4"/>
                </a:solidFill>
                <a:highlight>
                  <a:srgbClr val="1E1E1E"/>
                </a:highlight>
                <a:latin typeface="Consolas"/>
                <a:ea typeface="Consolas"/>
                <a:cs typeface="Consolas"/>
                <a:sym typeface="Consolas"/>
              </a:rPr>
              <a:t>(</a:t>
            </a:r>
            <a:r>
              <a:rPr lang="en" sz="900">
                <a:solidFill>
                  <a:srgbClr val="9CDCFE"/>
                </a:solidFill>
                <a:highlight>
                  <a:srgbClr val="1E1E1E"/>
                </a:highlight>
                <a:latin typeface="Consolas"/>
                <a:ea typeface="Consolas"/>
                <a:cs typeface="Consolas"/>
                <a:sym typeface="Consolas"/>
              </a:rPr>
              <a:t>name</a:t>
            </a:r>
            <a:r>
              <a:rPr lang="en" sz="900">
                <a:solidFill>
                  <a:srgbClr val="D4D4D4"/>
                </a:solidFill>
                <a:highlight>
                  <a:srgbClr val="1E1E1E"/>
                </a:highlight>
                <a:latin typeface="Consolas"/>
                <a:ea typeface="Consolas"/>
                <a:cs typeface="Consolas"/>
                <a:sym typeface="Consolas"/>
              </a:rPr>
              <a:t> + </a:t>
            </a:r>
            <a:r>
              <a:rPr lang="en" sz="900">
                <a:solidFill>
                  <a:srgbClr val="CE9178"/>
                </a:solidFill>
                <a:highlight>
                  <a:srgbClr val="1E1E1E"/>
                </a:highlight>
                <a:latin typeface="Consolas"/>
                <a:ea typeface="Consolas"/>
                <a:cs typeface="Consolas"/>
                <a:sym typeface="Consolas"/>
              </a:rPr>
              <a:t>" will likely attend"</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 </a:t>
            </a:r>
            <a:r>
              <a:rPr lang="en" sz="900">
                <a:solidFill>
                  <a:srgbClr val="C586C0"/>
                </a:solidFill>
                <a:highlight>
                  <a:srgbClr val="1E1E1E"/>
                </a:highlight>
                <a:latin typeface="Consolas"/>
                <a:ea typeface="Consolas"/>
                <a:cs typeface="Consolas"/>
                <a:sym typeface="Consolas"/>
              </a:rPr>
              <a:t>else</a:t>
            </a: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r>
              <a:rPr lang="en" sz="900">
                <a:solidFill>
                  <a:srgbClr val="4EC9B0"/>
                </a:solidFill>
                <a:highlight>
                  <a:srgbClr val="1E1E1E"/>
                </a:highlight>
                <a:latin typeface="Consolas"/>
                <a:ea typeface="Consolas"/>
                <a:cs typeface="Consolas"/>
                <a:sym typeface="Consolas"/>
              </a:rPr>
              <a:t>System</a:t>
            </a:r>
            <a:r>
              <a:rPr lang="en" sz="900">
                <a:solidFill>
                  <a:srgbClr val="D4D4D4"/>
                </a:solidFill>
                <a:highlight>
                  <a:srgbClr val="1E1E1E"/>
                </a:highlight>
                <a:latin typeface="Consolas"/>
                <a:ea typeface="Consolas"/>
                <a:cs typeface="Consolas"/>
                <a:sym typeface="Consolas"/>
              </a:rPr>
              <a:t>.</a:t>
            </a:r>
            <a:r>
              <a:rPr lang="en" sz="900">
                <a:solidFill>
                  <a:srgbClr val="4FC1FF"/>
                </a:solidFill>
                <a:highlight>
                  <a:srgbClr val="1E1E1E"/>
                </a:highlight>
                <a:latin typeface="Consolas"/>
                <a:ea typeface="Consolas"/>
                <a:cs typeface="Consolas"/>
                <a:sym typeface="Consolas"/>
              </a:rPr>
              <a:t>out</a:t>
            </a:r>
            <a:r>
              <a:rPr lang="en" sz="900">
                <a:solidFill>
                  <a:srgbClr val="D4D4D4"/>
                </a:solidFill>
                <a:highlight>
                  <a:srgbClr val="1E1E1E"/>
                </a:highlight>
                <a:latin typeface="Consolas"/>
                <a:ea typeface="Consolas"/>
                <a:cs typeface="Consolas"/>
                <a:sym typeface="Consolas"/>
              </a:rPr>
              <a:t>.</a:t>
            </a:r>
            <a:r>
              <a:rPr lang="en" sz="900">
                <a:solidFill>
                  <a:srgbClr val="DCDCAA"/>
                </a:solidFill>
                <a:highlight>
                  <a:srgbClr val="1E1E1E"/>
                </a:highlight>
                <a:latin typeface="Consolas"/>
                <a:ea typeface="Consolas"/>
                <a:cs typeface="Consolas"/>
                <a:sym typeface="Consolas"/>
              </a:rPr>
              <a:t>println</a:t>
            </a:r>
            <a:r>
              <a:rPr lang="en" sz="900">
                <a:solidFill>
                  <a:srgbClr val="D4D4D4"/>
                </a:solidFill>
                <a:highlight>
                  <a:srgbClr val="1E1E1E"/>
                </a:highlight>
                <a:latin typeface="Consolas"/>
                <a:ea typeface="Consolas"/>
                <a:cs typeface="Consolas"/>
                <a:sym typeface="Consolas"/>
              </a:rPr>
              <a:t>(</a:t>
            </a:r>
            <a:r>
              <a:rPr lang="en" sz="900">
                <a:solidFill>
                  <a:srgbClr val="9CDCFE"/>
                </a:solidFill>
                <a:highlight>
                  <a:srgbClr val="1E1E1E"/>
                </a:highlight>
                <a:latin typeface="Consolas"/>
                <a:ea typeface="Consolas"/>
                <a:cs typeface="Consolas"/>
                <a:sym typeface="Consolas"/>
              </a:rPr>
              <a:t>name</a:t>
            </a:r>
            <a:r>
              <a:rPr lang="en" sz="900">
                <a:solidFill>
                  <a:srgbClr val="D4D4D4"/>
                </a:solidFill>
                <a:highlight>
                  <a:srgbClr val="1E1E1E"/>
                </a:highlight>
                <a:latin typeface="Consolas"/>
                <a:ea typeface="Consolas"/>
                <a:cs typeface="Consolas"/>
                <a:sym typeface="Consolas"/>
              </a:rPr>
              <a:t> + </a:t>
            </a:r>
            <a:r>
              <a:rPr lang="en" sz="900">
                <a:solidFill>
                  <a:srgbClr val="CE9178"/>
                </a:solidFill>
                <a:highlight>
                  <a:srgbClr val="1E1E1E"/>
                </a:highlight>
                <a:latin typeface="Consolas"/>
                <a:ea typeface="Consolas"/>
                <a:cs typeface="Consolas"/>
                <a:sym typeface="Consolas"/>
              </a:rPr>
              <a:t>" IS LOST :("</a:t>
            </a: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    }</a:t>
            </a:r>
            <a:endParaRPr sz="9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900">
                <a:solidFill>
                  <a:srgbClr val="D4D4D4"/>
                </a:solidFill>
                <a:highlight>
                  <a:srgbClr val="1E1E1E"/>
                </a:highlight>
                <a:latin typeface="Consolas"/>
                <a:ea typeface="Consolas"/>
                <a:cs typeface="Consolas"/>
                <a:sym typeface="Consolas"/>
              </a:rPr>
              <a:t>}</a:t>
            </a:r>
            <a:endParaRPr sz="900">
              <a:solidFill>
                <a:srgbClr val="D4D4D4"/>
              </a:solidFill>
              <a:highlight>
                <a:srgbClr val="1E1E1E"/>
              </a:highlight>
              <a:latin typeface="Consolas"/>
              <a:ea typeface="Consolas"/>
              <a:cs typeface="Consolas"/>
              <a:sym typeface="Consola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URGENT! 🚨</a:t>
            </a:r>
            <a:r>
              <a:rPr lang="en">
                <a:solidFill>
                  <a:schemeClr val="lt1"/>
                </a:solidFill>
              </a:rPr>
              <a:t>🚨 </a:t>
            </a:r>
            <a:endParaRPr/>
          </a:p>
        </p:txBody>
      </p:sp>
      <p:sp>
        <p:nvSpPr>
          <p:cNvPr id="134" name="Google Shape;134;p26"/>
          <p:cNvSpPr txBox="1"/>
          <p:nvPr>
            <p:ph idx="4294967295"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Time to get serious…we want to use our code to model all ~300 robotics members at once. </a:t>
            </a:r>
            <a:endParaRPr/>
          </a:p>
          <a:p>
            <a:pPr indent="0" lvl="0" marL="0" rtl="0" algn="l">
              <a:spcBef>
                <a:spcPts val="1000"/>
              </a:spcBef>
              <a:spcAft>
                <a:spcPts val="0"/>
              </a:spcAft>
              <a:buNone/>
            </a:pPr>
            <a:r>
              <a:rPr lang="en"/>
              <a:t>We also want to store all these members in an array and call our </a:t>
            </a:r>
            <a:r>
              <a:rPr lang="en">
                <a:latin typeface="Consolas"/>
                <a:ea typeface="Consolas"/>
                <a:cs typeface="Consolas"/>
                <a:sym typeface="Consolas"/>
              </a:rPr>
              <a:t>likelytoAttend()</a:t>
            </a:r>
            <a:r>
              <a:rPr lang="en"/>
              <a:t> function on them in a loop.</a:t>
            </a:r>
            <a:endParaRPr/>
          </a:p>
          <a:p>
            <a:pPr indent="0" lvl="0" marL="0" rtl="0" algn="l">
              <a:spcBef>
                <a:spcPts val="1000"/>
              </a:spcBef>
              <a:spcAft>
                <a:spcPts val="0"/>
              </a:spcAft>
              <a:buNone/>
            </a:pPr>
            <a:r>
              <a:rPr lang="en"/>
              <a:t>We also need to print whether or not each member is likely to attend.</a:t>
            </a:r>
            <a:endParaRPr/>
          </a:p>
          <a:p>
            <a:pPr indent="0" lvl="0" marL="0" rtl="0" algn="l">
              <a:spcBef>
                <a:spcPts val="1000"/>
              </a:spcBef>
              <a:spcAft>
                <a:spcPts val="0"/>
              </a:spcAft>
              <a:buNone/>
            </a:pPr>
            <a:r>
              <a:t/>
            </a:r>
            <a:endParaRPr/>
          </a:p>
          <a:p>
            <a:pPr indent="0" lvl="0" marL="0" rtl="0" algn="l">
              <a:spcBef>
                <a:spcPts val="1000"/>
              </a:spcBef>
              <a:spcAft>
                <a:spcPts val="0"/>
              </a:spcAft>
              <a:buNone/>
            </a:pPr>
            <a:r>
              <a:rPr i="1" lang="en"/>
              <a:t>Time is ticking… </a:t>
            </a:r>
            <a:endParaRPr i="1"/>
          </a:p>
          <a:p>
            <a:pPr indent="0" lvl="0" marL="0" rtl="0" algn="l">
              <a:spcBef>
                <a:spcPts val="1000"/>
              </a:spcBef>
              <a:spcAft>
                <a:spcPts val="1000"/>
              </a:spcAft>
              <a:buNone/>
            </a:pPr>
            <a:r>
              <a:t/>
            </a:r>
            <a:endParaRPr/>
          </a:p>
        </p:txBody>
      </p:sp>
      <p:pic>
        <p:nvPicPr>
          <p:cNvPr id="135" name="Google Shape;135;p26"/>
          <p:cNvPicPr preferRelativeResize="0"/>
          <p:nvPr/>
        </p:nvPicPr>
        <p:blipFill>
          <a:blip r:embed="rId3">
            <a:alphaModFix/>
          </a:blip>
          <a:stretch>
            <a:fillRect/>
          </a:stretch>
        </p:blipFill>
        <p:spPr>
          <a:xfrm>
            <a:off x="2226600" y="3254175"/>
            <a:ext cx="1423200" cy="1489200"/>
          </a:xfrm>
          <a:prstGeom prst="quadArrowCallout">
            <a:avLst>
              <a:gd fmla="val 18515" name="adj1"/>
              <a:gd fmla="val 18515" name="adj2"/>
              <a:gd fmla="val 18515" name="adj3"/>
              <a:gd fmla="val 48123" name="adj4"/>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7"/>
          <p:cNvPicPr preferRelativeResize="0"/>
          <p:nvPr/>
        </p:nvPicPr>
        <p:blipFill>
          <a:blip r:embed="rId3">
            <a:alphaModFix/>
          </a:blip>
          <a:stretch>
            <a:fillRect/>
          </a:stretch>
        </p:blipFill>
        <p:spPr>
          <a:xfrm>
            <a:off x="-46875" y="-33475"/>
            <a:ext cx="9190875" cy="5176975"/>
          </a:xfrm>
          <a:prstGeom prst="rect">
            <a:avLst/>
          </a:prstGeom>
          <a:noFill/>
          <a:ln>
            <a:noFill/>
          </a:ln>
        </p:spPr>
      </p:pic>
    </p:spTree>
  </p:cSld>
  <p:clrMapOvr>
    <a:masterClrMapping/>
  </p:clrMapOvr>
  <mc:AlternateContent>
    <mc:Choice Requires="p14">
      <p:transition spd="slow" p14:dur="5000">
        <p:push dir="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46" name="Google Shape;146;p28"/>
          <p:cNvPicPr preferRelativeResize="0"/>
          <p:nvPr/>
        </p:nvPicPr>
        <p:blipFill>
          <a:blip r:embed="rId3">
            <a:alphaModFix/>
          </a:blip>
          <a:stretch>
            <a:fillRect/>
          </a:stretch>
        </p:blipFill>
        <p:spPr>
          <a:xfrm>
            <a:off x="-324150" y="0"/>
            <a:ext cx="9468150" cy="5143500"/>
          </a:xfrm>
          <a:prstGeom prst="rect">
            <a:avLst/>
          </a:prstGeom>
          <a:noFill/>
          <a:ln>
            <a:noFill/>
          </a:ln>
        </p:spPr>
      </p:pic>
    </p:spTree>
  </p:cSld>
  <p:clrMapOvr>
    <a:masterClrMapping/>
  </p:clrMapOvr>
  <mc:AlternateContent>
    <mc:Choice Requires="p14">
      <p:transition spd="slow" p14:dur="5000">
        <p:push dir="r"/>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52" name="Google Shape;152;p29"/>
          <p:cNvPicPr preferRelativeResize="0"/>
          <p:nvPr/>
        </p:nvPicPr>
        <p:blipFill>
          <a:blip r:embed="rId3">
            <a:alphaModFix/>
          </a:blip>
          <a:stretch>
            <a:fillRect/>
          </a:stretch>
        </p:blipFill>
        <p:spPr>
          <a:xfrm>
            <a:off x="-60275" y="0"/>
            <a:ext cx="9204275" cy="5143501"/>
          </a:xfrm>
          <a:prstGeom prst="rect">
            <a:avLst/>
          </a:prstGeom>
          <a:noFill/>
          <a:ln>
            <a:noFill/>
          </a:ln>
        </p:spPr>
      </p:pic>
    </p:spTree>
  </p:cSld>
  <p:clrMapOvr>
    <a:masterClrMapping/>
  </p:clrMapOvr>
  <mc:AlternateContent>
    <mc:Choice Requires="p14">
      <p:transition spd="slow" p14:dur="5000">
        <p:push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0"/>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The problem with our approach</a:t>
            </a:r>
            <a:endParaRPr/>
          </a:p>
        </p:txBody>
      </p:sp>
      <p:sp>
        <p:nvSpPr>
          <p:cNvPr id="158" name="Google Shape;158;p30"/>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way we have approached things so far has some issues.</a:t>
            </a:r>
            <a:endParaRPr/>
          </a:p>
          <a:p>
            <a:pPr indent="0" lvl="0" marL="0" rtl="0" algn="l">
              <a:spcBef>
                <a:spcPts val="1000"/>
              </a:spcBef>
              <a:spcAft>
                <a:spcPts val="0"/>
              </a:spcAft>
              <a:buNone/>
            </a:pPr>
            <a:r>
              <a:rPr lang="en"/>
              <a:t>It is very inefficient and inconvenient to model that many students and call functions on each of them.</a:t>
            </a:r>
            <a:endParaRPr/>
          </a:p>
          <a:p>
            <a:pPr indent="0" lvl="0" marL="0" rtl="0" algn="l">
              <a:spcBef>
                <a:spcPts val="1000"/>
              </a:spcBef>
              <a:spcAft>
                <a:spcPts val="0"/>
              </a:spcAft>
              <a:buNone/>
            </a:pPr>
            <a:r>
              <a:rPr lang="en"/>
              <a:t>If we continued with our code, we might’ve run into </a:t>
            </a:r>
            <a:r>
              <a:rPr lang="en"/>
              <a:t>more</a:t>
            </a:r>
            <a:r>
              <a:rPr lang="en"/>
              <a:t> problems. For </a:t>
            </a:r>
            <a:r>
              <a:rPr lang="en"/>
              <a:t>example,</a:t>
            </a:r>
            <a:r>
              <a:rPr lang="en"/>
              <a:t> changing how our data is represented </a:t>
            </a:r>
            <a:r>
              <a:rPr i="1" lang="en"/>
              <a:t>(</a:t>
            </a:r>
            <a:r>
              <a:rPr lang="en"/>
              <a:t>e.g.</a:t>
            </a:r>
            <a:r>
              <a:rPr i="1" lang="en"/>
              <a:t> meetings per week to be per month)</a:t>
            </a:r>
            <a:r>
              <a:rPr lang="en"/>
              <a:t> </a:t>
            </a:r>
            <a:r>
              <a:rPr lang="en"/>
              <a:t>would</a:t>
            </a:r>
            <a:r>
              <a:rPr lang="en"/>
              <a:t> break all of our existing code. </a:t>
            </a:r>
            <a:endParaRPr/>
          </a:p>
          <a:p>
            <a:pPr indent="0" lvl="0" marL="0" rtl="0" algn="l">
              <a:spcBef>
                <a:spcPts val="1000"/>
              </a:spcBef>
              <a:spcAft>
                <a:spcPts val="10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1"/>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 if we want code that:</a:t>
            </a:r>
            <a:endParaRPr/>
          </a:p>
          <a:p>
            <a:pPr indent="-342900" lvl="0" marL="457200" rtl="0" algn="l">
              <a:spcBef>
                <a:spcPts val="1000"/>
              </a:spcBef>
              <a:spcAft>
                <a:spcPts val="0"/>
              </a:spcAft>
              <a:buSzPts val="1800"/>
              <a:buChar char="●"/>
            </a:pPr>
            <a:r>
              <a:rPr lang="en"/>
              <a:t>Is reusable </a:t>
            </a:r>
            <a:endParaRPr/>
          </a:p>
          <a:p>
            <a:pPr indent="-342900" lvl="0" marL="457200" rtl="0" algn="l">
              <a:spcBef>
                <a:spcPts val="0"/>
              </a:spcBef>
              <a:spcAft>
                <a:spcPts val="0"/>
              </a:spcAft>
              <a:buSzPts val="1800"/>
              <a:buChar char="●"/>
            </a:pPr>
            <a:r>
              <a:rPr lang="en"/>
              <a:t>Binds together data and functions </a:t>
            </a:r>
            <a:endParaRPr/>
          </a:p>
          <a:p>
            <a:pPr indent="-342900" lvl="0" marL="457200" rtl="0" algn="l">
              <a:spcBef>
                <a:spcPts val="0"/>
              </a:spcBef>
              <a:spcAft>
                <a:spcPts val="0"/>
              </a:spcAft>
              <a:buSzPts val="1800"/>
              <a:buChar char="●"/>
            </a:pPr>
            <a:r>
              <a:rPr lang="en"/>
              <a:t>Represents our Person model with a custom </a:t>
            </a:r>
            <a:r>
              <a:rPr lang="en"/>
              <a:t>data type</a:t>
            </a:r>
            <a:endParaRPr/>
          </a:p>
          <a:p>
            <a:pPr indent="0" lvl="0" marL="0" rtl="0" algn="l">
              <a:spcBef>
                <a:spcPts val="1000"/>
              </a:spcBef>
              <a:spcAft>
                <a:spcPts val="0"/>
              </a:spcAft>
              <a:buNone/>
            </a:pPr>
            <a:r>
              <a:rPr lang="en"/>
              <a:t>We need to use a new approach to our code called OOP.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i="1" lang="en"/>
              <a:t>But what is OOP…?</a:t>
            </a:r>
            <a:endParaRPr i="1"/>
          </a:p>
        </p:txBody>
      </p:sp>
      <p:sp>
        <p:nvSpPr>
          <p:cNvPr id="164" name="Google Shape;164;p31"/>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 new approach</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2"/>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a:t>
            </a:r>
            <a:r>
              <a:rPr lang="en"/>
              <a:t>hat does OOP mean?</a:t>
            </a:r>
            <a:endParaRPr/>
          </a:p>
        </p:txBody>
      </p:sp>
      <p:sp>
        <p:nvSpPr>
          <p:cNvPr id="170" name="Google Shape;170;p32"/>
          <p:cNvSpPr txBox="1"/>
          <p:nvPr>
            <p:ph idx="1" type="body"/>
          </p:nvPr>
        </p:nvSpPr>
        <p:spPr>
          <a:xfrm>
            <a:off x="311700" y="1152475"/>
            <a:ext cx="8520600" cy="36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OOP stands for </a:t>
            </a:r>
            <a:r>
              <a:rPr b="1" lang="en" sz="1600"/>
              <a:t>Object-Oriented Programming</a:t>
            </a:r>
            <a:endParaRPr sz="1600"/>
          </a:p>
          <a:p>
            <a:pPr indent="0" lvl="0" marL="0" rtl="0" algn="l">
              <a:spcBef>
                <a:spcPts val="1000"/>
              </a:spcBef>
              <a:spcAft>
                <a:spcPts val="0"/>
              </a:spcAft>
              <a:buNone/>
            </a:pPr>
            <a:r>
              <a:rPr lang="en" sz="1600"/>
              <a:t>OOP </a:t>
            </a:r>
            <a:r>
              <a:rPr lang="en" sz="1600"/>
              <a:t>organizes code around data (e.g. name, grade, meetings) and functions that act on the data (e.g. likelyToAttend), which is why it will help us solve our person-modelling problem.</a:t>
            </a:r>
            <a:endParaRPr sz="1600"/>
          </a:p>
          <a:p>
            <a:pPr indent="0" lvl="0" marL="0" rtl="0" algn="l">
              <a:spcBef>
                <a:spcPts val="1000"/>
              </a:spcBef>
              <a:spcAft>
                <a:spcPts val="0"/>
              </a:spcAft>
              <a:buNone/>
            </a:pPr>
            <a:r>
              <a:rPr lang="en" sz="1600"/>
              <a:t>Using OOP, we can create a blueprint for a person, which we can use to easily create a lot of person </a:t>
            </a:r>
            <a:r>
              <a:rPr lang="en" sz="1600"/>
              <a:t>objects</a:t>
            </a:r>
            <a:r>
              <a:rPr lang="en" sz="1600"/>
              <a:t>. </a:t>
            </a:r>
            <a:endParaRPr sz="1600"/>
          </a:p>
          <a:p>
            <a:pPr indent="0" lvl="0" marL="0" rtl="0" algn="l">
              <a:spcBef>
                <a:spcPts val="1000"/>
              </a:spcBef>
              <a:spcAft>
                <a:spcPts val="1000"/>
              </a:spcAft>
              <a:buClr>
                <a:schemeClr val="dk1"/>
              </a:buClr>
              <a:buSzPts val="1100"/>
              <a:buFont typeface="Arial"/>
              <a:buNone/>
            </a:pPr>
            <a:r>
              <a:rPr lang="en" sz="1600"/>
              <a:t>Overall, OOP </a:t>
            </a:r>
            <a:r>
              <a:rPr lang="en" sz="1600"/>
              <a:t>is a way of organizing data and functions in a way that is easily reusable and maintainable.</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Classes &amp; Objects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6"/>
          <p:cNvSpPr txBox="1"/>
          <p:nvPr>
            <p:ph type="ctrTitle"/>
          </p:nvPr>
        </p:nvSpPr>
        <p:spPr>
          <a:xfrm>
            <a:off x="459150" y="1201800"/>
            <a:ext cx="8225700" cy="2739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68" name="Google Shape;68;p16"/>
          <p:cNvSpPr txBox="1"/>
          <p:nvPr>
            <p:ph idx="1" type="subTitle"/>
          </p:nvPr>
        </p:nvSpPr>
        <p:spPr>
          <a:xfrm>
            <a:off x="914275" y="4211863"/>
            <a:ext cx="7315200" cy="5487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t/>
            </a:r>
            <a:endParaRPr/>
          </a:p>
        </p:txBody>
      </p:sp>
      <p:pic>
        <p:nvPicPr>
          <p:cNvPr id="69" name="Google Shape;69;p16"/>
          <p:cNvPicPr preferRelativeResize="0"/>
          <p:nvPr/>
        </p:nvPicPr>
        <p:blipFill>
          <a:blip r:embed="rId3">
            <a:alphaModFix/>
          </a:blip>
          <a:stretch>
            <a:fillRect/>
          </a:stretch>
        </p:blipFill>
        <p:spPr>
          <a:xfrm>
            <a:off x="-7" y="0"/>
            <a:ext cx="9144000"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4"/>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Classes &amp; Objects</a:t>
            </a:r>
            <a:endParaRPr/>
          </a:p>
        </p:txBody>
      </p:sp>
      <p:sp>
        <p:nvSpPr>
          <p:cNvPr id="181" name="Google Shape;181;p34"/>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a class?</a:t>
            </a:r>
            <a:endParaRPr/>
          </a:p>
          <a:p>
            <a:pPr indent="-342900" lvl="0" marL="457200" rtl="0" algn="l">
              <a:spcBef>
                <a:spcPts val="1000"/>
              </a:spcBef>
              <a:spcAft>
                <a:spcPts val="0"/>
              </a:spcAft>
              <a:buSzPts val="1800"/>
              <a:buChar char="●"/>
            </a:pPr>
            <a:r>
              <a:rPr lang="en"/>
              <a:t>A </a:t>
            </a:r>
            <a:r>
              <a:rPr b="1" lang="en"/>
              <a:t>class</a:t>
            </a:r>
            <a:r>
              <a:rPr lang="en"/>
              <a:t> is a blueprint/template that contains both variables and functions.</a:t>
            </a:r>
            <a:endParaRPr/>
          </a:p>
          <a:p>
            <a:pPr indent="-342900" lvl="0" marL="457200" rtl="0" algn="l">
              <a:spcBef>
                <a:spcPts val="0"/>
              </a:spcBef>
              <a:spcAft>
                <a:spcPts val="0"/>
              </a:spcAft>
              <a:buSzPts val="1800"/>
              <a:buChar char="●"/>
            </a:pPr>
            <a:r>
              <a:rPr lang="en"/>
              <a:t>An individual unit of this blueprint is called an </a:t>
            </a:r>
            <a:r>
              <a:rPr b="1" lang="en"/>
              <a:t>object</a:t>
            </a:r>
            <a:r>
              <a:rPr lang="en"/>
              <a:t>.</a:t>
            </a:r>
            <a:endParaRPr/>
          </a:p>
        </p:txBody>
      </p:sp>
      <p:pic>
        <p:nvPicPr>
          <p:cNvPr id="182" name="Google Shape;182;p34"/>
          <p:cNvPicPr preferRelativeResize="0"/>
          <p:nvPr/>
        </p:nvPicPr>
        <p:blipFill rotWithShape="1">
          <a:blip r:embed="rId3">
            <a:alphaModFix/>
          </a:blip>
          <a:srcRect b="17742" l="0" r="55261" t="0"/>
          <a:stretch/>
        </p:blipFill>
        <p:spPr>
          <a:xfrm>
            <a:off x="278825" y="2689663"/>
            <a:ext cx="2548674" cy="2117425"/>
          </a:xfrm>
          <a:prstGeom prst="rect">
            <a:avLst/>
          </a:prstGeom>
          <a:noFill/>
          <a:ln>
            <a:noFill/>
          </a:ln>
        </p:spPr>
      </p:pic>
      <p:sp>
        <p:nvSpPr>
          <p:cNvPr id="183" name="Google Shape;183;p34"/>
          <p:cNvSpPr txBox="1"/>
          <p:nvPr/>
        </p:nvSpPr>
        <p:spPr>
          <a:xfrm>
            <a:off x="5792000" y="2689675"/>
            <a:ext cx="3040200" cy="2117400"/>
          </a:xfrm>
          <a:prstGeom prst="rect">
            <a:avLst/>
          </a:prstGeom>
          <a:solidFill>
            <a:schemeClr val="accent2"/>
          </a:solidFill>
          <a:ln cap="flat" cmpd="sng" w="1143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569CD6"/>
                </a:solidFill>
                <a:latin typeface="Roboto Mono"/>
                <a:ea typeface="Roboto Mono"/>
                <a:cs typeface="Roboto Mono"/>
                <a:sym typeface="Roboto Mono"/>
              </a:rPr>
              <a:t>public</a:t>
            </a:r>
            <a:r>
              <a:rPr lang="en" sz="1200">
                <a:solidFill>
                  <a:srgbClr val="D4D4D4"/>
                </a:solidFill>
                <a:latin typeface="Roboto Mono"/>
                <a:ea typeface="Roboto Mono"/>
                <a:cs typeface="Roboto Mono"/>
                <a:sym typeface="Roboto Mono"/>
              </a:rPr>
              <a:t> </a:t>
            </a:r>
            <a:r>
              <a:rPr lang="en" sz="1200">
                <a:solidFill>
                  <a:srgbClr val="569CD6"/>
                </a:solidFill>
                <a:latin typeface="Roboto Mono"/>
                <a:ea typeface="Roboto Mono"/>
                <a:cs typeface="Roboto Mono"/>
                <a:sym typeface="Roboto Mono"/>
              </a:rPr>
              <a:t>class</a:t>
            </a: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Car</a:t>
            </a:r>
            <a:r>
              <a:rPr lang="en" sz="1200">
                <a:solidFill>
                  <a:srgbClr val="D4D4D4"/>
                </a:solidFill>
                <a:latin typeface="Roboto Mono"/>
                <a:ea typeface="Roboto Mono"/>
                <a:cs typeface="Roboto Mono"/>
                <a:sym typeface="Roboto Mono"/>
              </a:rPr>
              <a:t> {</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double</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weight</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String</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manufacturer</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int</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numOfSeats</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int</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numofDoors</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String</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description</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200">
                <a:solidFill>
                  <a:srgbClr val="D4D4D4"/>
                </a:solidFill>
                <a:latin typeface="Roboto Mono"/>
                <a:ea typeface="Roboto Mono"/>
                <a:cs typeface="Roboto Mono"/>
                <a:sym typeface="Roboto Mono"/>
              </a:rPr>
              <a:t>    </a:t>
            </a:r>
            <a:r>
              <a:rPr lang="en" sz="1200">
                <a:solidFill>
                  <a:srgbClr val="4EC9B0"/>
                </a:solidFill>
                <a:latin typeface="Roboto Mono"/>
                <a:ea typeface="Roboto Mono"/>
                <a:cs typeface="Roboto Mono"/>
                <a:sym typeface="Roboto Mono"/>
              </a:rPr>
              <a:t>int</a:t>
            </a:r>
            <a:r>
              <a:rPr lang="en" sz="1200">
                <a:solidFill>
                  <a:srgbClr val="D4D4D4"/>
                </a:solidFill>
                <a:latin typeface="Roboto Mono"/>
                <a:ea typeface="Roboto Mono"/>
                <a:cs typeface="Roboto Mono"/>
                <a:sym typeface="Roboto Mono"/>
              </a:rPr>
              <a:t> </a:t>
            </a:r>
            <a:r>
              <a:rPr lang="en" sz="1200">
                <a:solidFill>
                  <a:srgbClr val="9CDCFE"/>
                </a:solidFill>
                <a:latin typeface="Roboto Mono"/>
                <a:ea typeface="Roboto Mono"/>
                <a:cs typeface="Roboto Mono"/>
                <a:sym typeface="Roboto Mono"/>
              </a:rPr>
              <a:t>articleNo</a:t>
            </a:r>
            <a:r>
              <a:rPr lang="en" sz="1200">
                <a:solidFill>
                  <a:srgbClr val="D4D4D4"/>
                </a:solidFill>
                <a:latin typeface="Roboto Mono"/>
                <a:ea typeface="Roboto Mono"/>
                <a:cs typeface="Roboto Mono"/>
                <a:sym typeface="Roboto Mono"/>
              </a:rPr>
              <a:t>;</a:t>
            </a:r>
            <a:endParaRPr sz="1200">
              <a:solidFill>
                <a:srgbClr val="D4D4D4"/>
              </a:solidFill>
              <a:latin typeface="Roboto Mono"/>
              <a:ea typeface="Roboto Mono"/>
              <a:cs typeface="Roboto Mono"/>
              <a:sym typeface="Roboto Mono"/>
            </a:endParaRPr>
          </a:p>
          <a:p>
            <a:pPr indent="0" lvl="0" marL="0" rtl="0" algn="l">
              <a:lnSpc>
                <a:spcPct val="135714"/>
              </a:lnSpc>
              <a:spcBef>
                <a:spcPts val="0"/>
              </a:spcBef>
              <a:spcAft>
                <a:spcPts val="0"/>
              </a:spcAft>
              <a:buNone/>
            </a:pPr>
            <a:r>
              <a:rPr lang="en" sz="1200">
                <a:solidFill>
                  <a:srgbClr val="D4D4D4"/>
                </a:solidFill>
                <a:latin typeface="Roboto Mono"/>
                <a:ea typeface="Roboto Mono"/>
                <a:cs typeface="Roboto Mono"/>
                <a:sym typeface="Roboto Mono"/>
              </a:rPr>
              <a:t>}</a:t>
            </a:r>
            <a:endParaRPr sz="1200">
              <a:solidFill>
                <a:schemeClr val="lt2"/>
              </a:solidFill>
              <a:latin typeface="Roboto Mono"/>
              <a:ea typeface="Roboto Mono"/>
              <a:cs typeface="Roboto Mono"/>
              <a:sym typeface="Roboto Mono"/>
            </a:endParaRPr>
          </a:p>
        </p:txBody>
      </p:sp>
      <p:cxnSp>
        <p:nvCxnSpPr>
          <p:cNvPr id="184" name="Google Shape;184;p34"/>
          <p:cNvCxnSpPr>
            <a:stCxn id="182" idx="3"/>
          </p:cNvCxnSpPr>
          <p:nvPr/>
        </p:nvCxnSpPr>
        <p:spPr>
          <a:xfrm flipH="1" rot="10800000">
            <a:off x="2827499" y="3735775"/>
            <a:ext cx="2838000" cy="12600"/>
          </a:xfrm>
          <a:prstGeom prst="curvedConnector3">
            <a:avLst>
              <a:gd fmla="val 50000" name="adj1"/>
            </a:avLst>
          </a:prstGeom>
          <a:noFill/>
          <a:ln cap="flat" cmpd="sng" w="28575">
            <a:solidFill>
              <a:schemeClr val="accent1"/>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5"/>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First Class</a:t>
            </a:r>
            <a:endParaRPr/>
          </a:p>
        </p:txBody>
      </p:sp>
      <p:sp>
        <p:nvSpPr>
          <p:cNvPr id="190" name="Google Shape;190;p35"/>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Syntax of a Class</a:t>
            </a:r>
            <a:endParaRPr/>
          </a:p>
          <a:p>
            <a:pPr indent="-317500" lvl="0" marL="457200" rtl="0" algn="l">
              <a:spcBef>
                <a:spcPts val="1000"/>
              </a:spcBef>
              <a:spcAft>
                <a:spcPts val="0"/>
              </a:spcAft>
              <a:buSzPts val="1400"/>
              <a:buChar char="●"/>
            </a:pPr>
            <a:r>
              <a:rPr lang="en"/>
              <a:t>Syntax: </a:t>
            </a:r>
            <a:r>
              <a:rPr lang="en" sz="1050">
                <a:solidFill>
                  <a:srgbClr val="569CD6"/>
                </a:solidFill>
                <a:highlight>
                  <a:schemeClr val="dk2"/>
                </a:highlight>
                <a:latin typeface="Courier New"/>
                <a:ea typeface="Courier New"/>
                <a:cs typeface="Courier New"/>
                <a:sym typeface="Courier New"/>
              </a:rPr>
              <a:t>class</a:t>
            </a:r>
            <a:r>
              <a:rPr lang="en" sz="1050">
                <a:solidFill>
                  <a:srgbClr val="D4D4D4"/>
                </a:solidFill>
                <a:highlight>
                  <a:schemeClr val="dk2"/>
                </a:highlight>
                <a:latin typeface="Courier New"/>
                <a:ea typeface="Courier New"/>
                <a:cs typeface="Courier New"/>
                <a:sym typeface="Courier New"/>
              </a:rPr>
              <a:t> </a:t>
            </a:r>
            <a:r>
              <a:rPr lang="en" sz="1050">
                <a:solidFill>
                  <a:srgbClr val="4EC9B0"/>
                </a:solidFill>
                <a:highlight>
                  <a:schemeClr val="dk2"/>
                </a:highlight>
                <a:latin typeface="Courier New"/>
                <a:ea typeface="Courier New"/>
                <a:cs typeface="Courier New"/>
                <a:sym typeface="Courier New"/>
              </a:rPr>
              <a:t>ClassName</a:t>
            </a:r>
            <a:endParaRPr/>
          </a:p>
          <a:p>
            <a:pPr indent="-317500" lvl="0" marL="457200" rtl="0" algn="l">
              <a:spcBef>
                <a:spcPts val="0"/>
              </a:spcBef>
              <a:spcAft>
                <a:spcPts val="0"/>
              </a:spcAft>
              <a:buSzPts val="1400"/>
              <a:buChar char="●"/>
            </a:pPr>
            <a:r>
              <a:rPr lang="en"/>
              <a:t>Classes should be named in PascalCase ALL of the time.</a:t>
            </a:r>
            <a:endParaRPr/>
          </a:p>
          <a:p>
            <a:pPr indent="-317500" lvl="0" marL="457200" rtl="0" algn="l">
              <a:spcBef>
                <a:spcPts val="0"/>
              </a:spcBef>
              <a:spcAft>
                <a:spcPts val="0"/>
              </a:spcAft>
              <a:buSzPts val="1400"/>
              <a:buChar char="●"/>
            </a:pPr>
            <a:r>
              <a:rPr lang="en"/>
              <a:t>Each class is usually in its own .java file.</a:t>
            </a:r>
            <a:endParaRPr/>
          </a:p>
          <a:p>
            <a:pPr indent="-304800" lvl="1" marL="914400" rtl="0" algn="l">
              <a:spcBef>
                <a:spcPts val="0"/>
              </a:spcBef>
              <a:spcAft>
                <a:spcPts val="0"/>
              </a:spcAft>
              <a:buSzPts val="1200"/>
              <a:buChar char="○"/>
            </a:pPr>
            <a:r>
              <a:rPr lang="en"/>
              <a:t>The file name and class name should match (it’s case-sensitive!)</a:t>
            </a:r>
            <a:endParaRPr/>
          </a:p>
        </p:txBody>
      </p:sp>
      <p:sp>
        <p:nvSpPr>
          <p:cNvPr id="191" name="Google Shape;191;p35"/>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sz="2150">
                <a:solidFill>
                  <a:srgbClr val="6A9955"/>
                </a:solidFill>
                <a:highlight>
                  <a:srgbClr val="1E1E1E"/>
                </a:highlight>
                <a:latin typeface="Consolas"/>
                <a:ea typeface="Consolas"/>
                <a:cs typeface="Consolas"/>
                <a:sym typeface="Consolas"/>
              </a:rPr>
              <a:t>// FirstClass.java</a:t>
            </a:r>
            <a:endParaRPr sz="2150">
              <a:solidFill>
                <a:srgbClr val="569CD6"/>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2150">
                <a:solidFill>
                  <a:srgbClr val="569CD6"/>
                </a:solidFill>
                <a:highlight>
                  <a:srgbClr val="1E1E1E"/>
                </a:highlight>
                <a:latin typeface="Consolas"/>
                <a:ea typeface="Consolas"/>
                <a:cs typeface="Consolas"/>
                <a:sym typeface="Consolas"/>
              </a:rPr>
              <a:t>class</a:t>
            </a:r>
            <a:r>
              <a:rPr lang="en" sz="2150">
                <a:solidFill>
                  <a:srgbClr val="D4D4D4"/>
                </a:solidFill>
                <a:highlight>
                  <a:srgbClr val="1E1E1E"/>
                </a:highlight>
                <a:latin typeface="Consolas"/>
                <a:ea typeface="Consolas"/>
                <a:cs typeface="Consolas"/>
                <a:sym typeface="Consolas"/>
              </a:rPr>
              <a:t> </a:t>
            </a:r>
            <a:r>
              <a:rPr lang="en" sz="2150">
                <a:solidFill>
                  <a:srgbClr val="4EC9B0"/>
                </a:solidFill>
                <a:highlight>
                  <a:srgbClr val="1E1E1E"/>
                </a:highlight>
                <a:latin typeface="Consolas"/>
                <a:ea typeface="Consolas"/>
                <a:cs typeface="Consolas"/>
                <a:sym typeface="Consolas"/>
              </a:rPr>
              <a:t>FirstClass </a:t>
            </a:r>
            <a:r>
              <a:rPr lang="en" sz="2150">
                <a:solidFill>
                  <a:srgbClr val="D4D4D4"/>
                </a:solidFill>
                <a:highlight>
                  <a:srgbClr val="1E1E1E"/>
                </a:highlight>
                <a:latin typeface="Consolas"/>
                <a:ea typeface="Consolas"/>
                <a:cs typeface="Consolas"/>
                <a:sym typeface="Consolas"/>
              </a:rPr>
              <a:t>{</a:t>
            </a:r>
            <a:endParaRPr sz="21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2150">
                <a:solidFill>
                  <a:srgbClr val="D4D4D4"/>
                </a:solidFill>
                <a:highlight>
                  <a:srgbClr val="1E1E1E"/>
                </a:highlight>
                <a:latin typeface="Consolas"/>
                <a:ea typeface="Consolas"/>
                <a:cs typeface="Consolas"/>
                <a:sym typeface="Consolas"/>
              </a:rPr>
              <a:t>	</a:t>
            </a:r>
            <a:endParaRPr sz="21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2150">
                <a:solidFill>
                  <a:srgbClr val="D4D4D4"/>
                </a:solidFill>
                <a:highlight>
                  <a:srgbClr val="1E1E1E"/>
                </a:highlight>
                <a:latin typeface="Consolas"/>
                <a:ea typeface="Consolas"/>
                <a:cs typeface="Consolas"/>
                <a:sym typeface="Consolas"/>
              </a:rPr>
              <a:t>}</a:t>
            </a:r>
            <a:endParaRPr b="1" sz="2150">
              <a:solidFill>
                <a:srgbClr val="569CD6"/>
              </a:solidFill>
              <a:highlight>
                <a:srgbClr val="1E1E1E"/>
              </a:highlight>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6"/>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Field Variables</a:t>
            </a:r>
            <a:endParaRPr/>
          </a:p>
        </p:txBody>
      </p:sp>
      <p:sp>
        <p:nvSpPr>
          <p:cNvPr id="197" name="Google Shape;197;p36"/>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a field?</a:t>
            </a:r>
            <a:endParaRPr/>
          </a:p>
          <a:p>
            <a:pPr indent="-317500" lvl="0" marL="457200" rtl="0" algn="l">
              <a:spcBef>
                <a:spcPts val="1000"/>
              </a:spcBef>
              <a:spcAft>
                <a:spcPts val="0"/>
              </a:spcAft>
              <a:buSzPts val="1400"/>
              <a:buChar char="●"/>
            </a:pPr>
            <a:r>
              <a:rPr lang="en"/>
              <a:t>A </a:t>
            </a:r>
            <a:r>
              <a:rPr b="1" lang="en"/>
              <a:t>field</a:t>
            </a:r>
            <a:r>
              <a:rPr lang="en"/>
              <a:t> is a variable that belongs to an instance of a class.</a:t>
            </a:r>
            <a:endParaRPr/>
          </a:p>
          <a:p>
            <a:pPr indent="-317500" lvl="0" marL="457200" rtl="0" algn="l">
              <a:spcBef>
                <a:spcPts val="0"/>
              </a:spcBef>
              <a:spcAft>
                <a:spcPts val="0"/>
              </a:spcAft>
              <a:buSzPts val="1400"/>
              <a:buChar char="●"/>
            </a:pPr>
            <a:r>
              <a:rPr lang="en"/>
              <a:t>Fields are </a:t>
            </a:r>
            <a:r>
              <a:rPr b="1" lang="en"/>
              <a:t>declared</a:t>
            </a:r>
            <a:r>
              <a:rPr lang="en"/>
              <a:t> inside the </a:t>
            </a:r>
            <a:r>
              <a:rPr lang="en"/>
              <a:t>class.</a:t>
            </a:r>
            <a:endParaRPr/>
          </a:p>
          <a:p>
            <a:pPr indent="0" lvl="0" marL="0" rtl="0" algn="l">
              <a:spcBef>
                <a:spcPts val="1000"/>
              </a:spcBef>
              <a:spcAft>
                <a:spcPts val="0"/>
              </a:spcAft>
              <a:buNone/>
            </a:pPr>
            <a:r>
              <a:t/>
            </a:r>
            <a:endParaRPr/>
          </a:p>
          <a:p>
            <a:pPr indent="0" lvl="0" marL="0" rtl="0" algn="l">
              <a:spcBef>
                <a:spcPts val="1000"/>
              </a:spcBef>
              <a:spcAft>
                <a:spcPts val="0"/>
              </a:spcAft>
              <a:buNone/>
            </a:pPr>
            <a:r>
              <a:rPr i="1" lang="en"/>
              <a:t>Remember, each individual instance of a class will get their own copy of the fields because the class is just a </a:t>
            </a:r>
            <a:r>
              <a:rPr i="1" lang="en"/>
              <a:t>blueprint</a:t>
            </a:r>
            <a:r>
              <a:rPr i="1" lang="en"/>
              <a:t>. When declaring fields, you don’t give them values.</a:t>
            </a:r>
            <a:endParaRPr i="1"/>
          </a:p>
          <a:p>
            <a:pPr indent="0" lvl="0" marL="0" rtl="0" algn="l">
              <a:spcBef>
                <a:spcPts val="1000"/>
              </a:spcBef>
              <a:spcAft>
                <a:spcPts val="1000"/>
              </a:spcAft>
              <a:buNone/>
            </a:pPr>
            <a:r>
              <a:t/>
            </a:r>
            <a:endParaRPr/>
          </a:p>
        </p:txBody>
      </p:sp>
      <p:sp>
        <p:nvSpPr>
          <p:cNvPr id="198" name="Google Shape;198;p36"/>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800">
                <a:solidFill>
                  <a:srgbClr val="569CD6"/>
                </a:solidFill>
                <a:highlight>
                  <a:srgbClr val="1E1E1E"/>
                </a:highlight>
                <a:latin typeface="Consolas"/>
                <a:ea typeface="Consolas"/>
                <a:cs typeface="Consolas"/>
                <a:sym typeface="Consolas"/>
              </a:rPr>
              <a:t>class</a:t>
            </a:r>
            <a:r>
              <a:rPr lang="en" sz="1800">
                <a:solidFill>
                  <a:srgbClr val="D4D4D4"/>
                </a:solidFill>
                <a:highlight>
                  <a:srgbClr val="1E1E1E"/>
                </a:highlight>
                <a:latin typeface="Consolas"/>
                <a:ea typeface="Consolas"/>
                <a:cs typeface="Consolas"/>
                <a:sym typeface="Consolas"/>
              </a:rPr>
              <a:t> </a:t>
            </a:r>
            <a:r>
              <a:rPr lang="en" sz="1800">
                <a:solidFill>
                  <a:srgbClr val="4EC9B0"/>
                </a:solidFill>
                <a:highlight>
                  <a:srgbClr val="1E1E1E"/>
                </a:highlight>
                <a:latin typeface="Consolas"/>
                <a:ea typeface="Consolas"/>
                <a:cs typeface="Consolas"/>
                <a:sym typeface="Consolas"/>
              </a:rPr>
              <a:t>Person</a:t>
            </a:r>
            <a:r>
              <a:rPr lang="en" sz="1800">
                <a:solidFill>
                  <a:srgbClr val="D4D4D4"/>
                </a:solidFill>
                <a:highlight>
                  <a:srgbClr val="1E1E1E"/>
                </a:highlight>
                <a:latin typeface="Consolas"/>
                <a:ea typeface="Consolas"/>
                <a:cs typeface="Consolas"/>
                <a:sym typeface="Consolas"/>
              </a:rPr>
              <a:t> {</a:t>
            </a:r>
            <a:endParaRPr sz="18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800">
                <a:solidFill>
                  <a:srgbClr val="D4D4D4"/>
                </a:solidFill>
                <a:highlight>
                  <a:srgbClr val="1E1E1E"/>
                </a:highlight>
                <a:latin typeface="Consolas"/>
                <a:ea typeface="Consolas"/>
                <a:cs typeface="Consolas"/>
                <a:sym typeface="Consolas"/>
              </a:rPr>
              <a:t>   </a:t>
            </a:r>
            <a:r>
              <a:rPr lang="en" sz="1800">
                <a:solidFill>
                  <a:srgbClr val="4EC9B0"/>
                </a:solidFill>
                <a:highlight>
                  <a:srgbClr val="1E1E1E"/>
                </a:highlight>
                <a:latin typeface="Consolas"/>
                <a:ea typeface="Consolas"/>
                <a:cs typeface="Consolas"/>
                <a:sym typeface="Consolas"/>
              </a:rPr>
              <a:t>String</a:t>
            </a:r>
            <a:r>
              <a:rPr lang="en" sz="1800">
                <a:solidFill>
                  <a:srgbClr val="D4D4D4"/>
                </a:solidFill>
                <a:highlight>
                  <a:srgbClr val="1E1E1E"/>
                </a:highlight>
                <a:latin typeface="Consolas"/>
                <a:ea typeface="Consolas"/>
                <a:cs typeface="Consolas"/>
                <a:sym typeface="Consolas"/>
              </a:rPr>
              <a:t> </a:t>
            </a:r>
            <a:r>
              <a:rPr lang="en" sz="1800">
                <a:solidFill>
                  <a:srgbClr val="9CDCFE"/>
                </a:solidFill>
                <a:highlight>
                  <a:srgbClr val="1E1E1E"/>
                </a:highlight>
                <a:latin typeface="Consolas"/>
                <a:ea typeface="Consolas"/>
                <a:cs typeface="Consolas"/>
                <a:sym typeface="Consolas"/>
              </a:rPr>
              <a:t>name</a:t>
            </a:r>
            <a:r>
              <a:rPr lang="en" sz="1800">
                <a:solidFill>
                  <a:srgbClr val="D4D4D4"/>
                </a:solidFill>
                <a:highlight>
                  <a:srgbClr val="1E1E1E"/>
                </a:highlight>
                <a:latin typeface="Consolas"/>
                <a:ea typeface="Consolas"/>
                <a:cs typeface="Consolas"/>
                <a:sym typeface="Consolas"/>
              </a:rPr>
              <a:t>;</a:t>
            </a:r>
            <a:endParaRPr sz="18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800">
                <a:solidFill>
                  <a:srgbClr val="D4D4D4"/>
                </a:solidFill>
                <a:highlight>
                  <a:srgbClr val="1E1E1E"/>
                </a:highlight>
                <a:latin typeface="Consolas"/>
                <a:ea typeface="Consolas"/>
                <a:cs typeface="Consolas"/>
                <a:sym typeface="Consolas"/>
              </a:rPr>
              <a:t>   </a:t>
            </a:r>
            <a:r>
              <a:rPr lang="en" sz="1800">
                <a:solidFill>
                  <a:srgbClr val="4EC9B0"/>
                </a:solidFill>
                <a:highlight>
                  <a:srgbClr val="1E1E1E"/>
                </a:highlight>
                <a:latin typeface="Consolas"/>
                <a:ea typeface="Consolas"/>
                <a:cs typeface="Consolas"/>
                <a:sym typeface="Consolas"/>
              </a:rPr>
              <a:t>int</a:t>
            </a:r>
            <a:r>
              <a:rPr lang="en" sz="1800">
                <a:solidFill>
                  <a:srgbClr val="D4D4D4"/>
                </a:solidFill>
                <a:highlight>
                  <a:srgbClr val="1E1E1E"/>
                </a:highlight>
                <a:latin typeface="Consolas"/>
                <a:ea typeface="Consolas"/>
                <a:cs typeface="Consolas"/>
                <a:sym typeface="Consolas"/>
              </a:rPr>
              <a:t> </a:t>
            </a:r>
            <a:r>
              <a:rPr lang="en" sz="1800">
                <a:solidFill>
                  <a:srgbClr val="9CDCFE"/>
                </a:solidFill>
                <a:highlight>
                  <a:srgbClr val="1E1E1E"/>
                </a:highlight>
                <a:latin typeface="Consolas"/>
                <a:ea typeface="Consolas"/>
                <a:cs typeface="Consolas"/>
                <a:sym typeface="Consolas"/>
              </a:rPr>
              <a:t>grade</a:t>
            </a:r>
            <a:r>
              <a:rPr lang="en" sz="1800">
                <a:solidFill>
                  <a:srgbClr val="D4D4D4"/>
                </a:solidFill>
                <a:highlight>
                  <a:srgbClr val="1E1E1E"/>
                </a:highlight>
                <a:latin typeface="Consolas"/>
                <a:ea typeface="Consolas"/>
                <a:cs typeface="Consolas"/>
                <a:sym typeface="Consolas"/>
              </a:rPr>
              <a:t>;</a:t>
            </a:r>
            <a:endParaRPr sz="18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800">
                <a:solidFill>
                  <a:srgbClr val="D4D4D4"/>
                </a:solidFill>
                <a:highlight>
                  <a:srgbClr val="1E1E1E"/>
                </a:highlight>
                <a:latin typeface="Consolas"/>
                <a:ea typeface="Consolas"/>
                <a:cs typeface="Consolas"/>
                <a:sym typeface="Consolas"/>
              </a:rPr>
              <a:t>   </a:t>
            </a:r>
            <a:r>
              <a:rPr lang="en" sz="1800">
                <a:solidFill>
                  <a:srgbClr val="4EC9B0"/>
                </a:solidFill>
                <a:highlight>
                  <a:srgbClr val="1E1E1E"/>
                </a:highlight>
                <a:latin typeface="Consolas"/>
                <a:ea typeface="Consolas"/>
                <a:cs typeface="Consolas"/>
                <a:sym typeface="Consolas"/>
              </a:rPr>
              <a:t>double</a:t>
            </a:r>
            <a:r>
              <a:rPr lang="en" sz="1800">
                <a:solidFill>
                  <a:srgbClr val="D4D4D4"/>
                </a:solidFill>
                <a:highlight>
                  <a:srgbClr val="1E1E1E"/>
                </a:highlight>
                <a:latin typeface="Consolas"/>
                <a:ea typeface="Consolas"/>
                <a:cs typeface="Consolas"/>
                <a:sym typeface="Consolas"/>
              </a:rPr>
              <a:t> </a:t>
            </a:r>
            <a:r>
              <a:rPr lang="en" sz="1800">
                <a:solidFill>
                  <a:srgbClr val="9CDCFE"/>
                </a:solidFill>
                <a:highlight>
                  <a:srgbClr val="1E1E1E"/>
                </a:highlight>
                <a:latin typeface="Consolas"/>
                <a:ea typeface="Consolas"/>
                <a:cs typeface="Consolas"/>
                <a:sym typeface="Consolas"/>
              </a:rPr>
              <a:t>meetingsPerWeek</a:t>
            </a:r>
            <a:r>
              <a:rPr lang="en" sz="1800">
                <a:solidFill>
                  <a:srgbClr val="D4D4D4"/>
                </a:solidFill>
                <a:highlight>
                  <a:srgbClr val="1E1E1E"/>
                </a:highlight>
                <a:latin typeface="Consolas"/>
                <a:ea typeface="Consolas"/>
                <a:cs typeface="Consolas"/>
                <a:sym typeface="Consolas"/>
              </a:rPr>
              <a:t>;</a:t>
            </a:r>
            <a:endParaRPr sz="180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800">
                <a:solidFill>
                  <a:srgbClr val="D4D4D4"/>
                </a:solidFill>
                <a:highlight>
                  <a:srgbClr val="1E1E1E"/>
                </a:highlight>
                <a:latin typeface="Consolas"/>
                <a:ea typeface="Consolas"/>
                <a:cs typeface="Consolas"/>
                <a:sym typeface="Consolas"/>
              </a:rPr>
              <a:t>}</a:t>
            </a:r>
            <a:endParaRPr sz="1800">
              <a:solidFill>
                <a:srgbClr val="569CD6"/>
              </a:solidFill>
              <a:highlight>
                <a:srgbClr val="1E1E1E"/>
              </a:highlight>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7"/>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Creating an instance</a:t>
            </a:r>
            <a:endParaRPr/>
          </a:p>
        </p:txBody>
      </p:sp>
      <p:sp>
        <p:nvSpPr>
          <p:cNvPr id="204" name="Google Shape;204;p37"/>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sz="1250">
                <a:solidFill>
                  <a:srgbClr val="6A9955"/>
                </a:solidFill>
                <a:highlight>
                  <a:srgbClr val="1E1E1E"/>
                </a:highlight>
                <a:latin typeface="Consolas"/>
                <a:ea typeface="Consolas"/>
                <a:cs typeface="Consolas"/>
                <a:sym typeface="Consolas"/>
              </a:rPr>
              <a:t>// in Person.java</a:t>
            </a:r>
            <a:endParaRPr sz="1250">
              <a:solidFill>
                <a:srgbClr val="6A9955"/>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569CD6"/>
                </a:solidFill>
                <a:highlight>
                  <a:srgbClr val="1E1E1E"/>
                </a:highlight>
                <a:latin typeface="Consolas"/>
                <a:ea typeface="Consolas"/>
                <a:cs typeface="Consolas"/>
                <a:sym typeface="Consolas"/>
              </a:rPr>
              <a:t>class</a:t>
            </a: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Person</a:t>
            </a:r>
            <a:r>
              <a:rPr lang="en" sz="1250">
                <a:solidFill>
                  <a:srgbClr val="D4D4D4"/>
                </a:solidFill>
                <a:highlight>
                  <a:srgbClr val="1E1E1E"/>
                </a:highlight>
                <a:latin typeface="Consolas"/>
                <a:ea typeface="Consolas"/>
                <a:cs typeface="Consolas"/>
                <a:sym typeface="Consolas"/>
              </a:rPr>
              <a:t> {</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String</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name</a:t>
            </a:r>
            <a:r>
              <a:rPr lang="en" sz="1250">
                <a:solidFill>
                  <a:srgbClr val="D4D4D4"/>
                </a:solidFill>
                <a:highlight>
                  <a:srgbClr val="1E1E1E"/>
                </a:highlight>
                <a:latin typeface="Consolas"/>
                <a:ea typeface="Consolas"/>
                <a:cs typeface="Consolas"/>
                <a:sym typeface="Consolas"/>
              </a:rPr>
              <a:t>;</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int</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grade</a:t>
            </a:r>
            <a:r>
              <a:rPr lang="en" sz="1250">
                <a:solidFill>
                  <a:srgbClr val="D4D4D4"/>
                </a:solidFill>
                <a:highlight>
                  <a:srgbClr val="1E1E1E"/>
                </a:highlight>
                <a:latin typeface="Consolas"/>
                <a:ea typeface="Consolas"/>
                <a:cs typeface="Consolas"/>
                <a:sym typeface="Consolas"/>
              </a:rPr>
              <a:t>;</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double</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meetingsPerWeek</a:t>
            </a:r>
            <a:r>
              <a:rPr lang="en" sz="1250">
                <a:solidFill>
                  <a:srgbClr val="D4D4D4"/>
                </a:solidFill>
                <a:highlight>
                  <a:srgbClr val="1E1E1E"/>
                </a:highlight>
                <a:latin typeface="Consolas"/>
                <a:ea typeface="Consolas"/>
                <a:cs typeface="Consolas"/>
                <a:sym typeface="Consolas"/>
              </a:rPr>
              <a:t>;</a:t>
            </a:r>
            <a:endParaRPr sz="12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D4D4D4"/>
                </a:solidFill>
                <a:highlight>
                  <a:schemeClr val="dk2"/>
                </a:highlight>
                <a:latin typeface="Consolas"/>
                <a:ea typeface="Consolas"/>
                <a:cs typeface="Consolas"/>
                <a:sym typeface="Consolas"/>
              </a:rPr>
              <a:t>}</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6A9955"/>
                </a:solidFill>
                <a:highlight>
                  <a:schemeClr val="dk2"/>
                </a:highlight>
                <a:latin typeface="Consolas"/>
                <a:ea typeface="Consolas"/>
                <a:cs typeface="Consolas"/>
                <a:sym typeface="Consolas"/>
              </a:rPr>
              <a:t>// in Main.java</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569CD6"/>
                </a:solidFill>
                <a:highlight>
                  <a:schemeClr val="dk2"/>
                </a:highlight>
                <a:latin typeface="Consolas"/>
                <a:ea typeface="Consolas"/>
                <a:cs typeface="Consolas"/>
                <a:sym typeface="Consolas"/>
              </a:rPr>
              <a:t>class</a:t>
            </a:r>
            <a:r>
              <a:rPr lang="en" sz="1250">
                <a:solidFill>
                  <a:srgbClr val="D4D4D4"/>
                </a:solidFill>
                <a:highlight>
                  <a:schemeClr val="dk2"/>
                </a:highlight>
                <a:latin typeface="Consolas"/>
                <a:ea typeface="Consolas"/>
                <a:cs typeface="Consolas"/>
                <a:sym typeface="Consolas"/>
              </a:rPr>
              <a:t> </a:t>
            </a:r>
            <a:r>
              <a:rPr lang="en" sz="1250">
                <a:solidFill>
                  <a:srgbClr val="4EC9B0"/>
                </a:solidFill>
                <a:highlight>
                  <a:schemeClr val="dk2"/>
                </a:highlight>
                <a:latin typeface="Consolas"/>
                <a:ea typeface="Consolas"/>
                <a:cs typeface="Consolas"/>
                <a:sym typeface="Consolas"/>
              </a:rPr>
              <a:t>Main </a:t>
            </a:r>
            <a:r>
              <a:rPr lang="en" sz="1250">
                <a:solidFill>
                  <a:srgbClr val="D4D4D4"/>
                </a:solidFill>
                <a:highlight>
                  <a:schemeClr val="dk2"/>
                </a:highlight>
                <a:latin typeface="Consolas"/>
                <a:ea typeface="Consolas"/>
                <a:cs typeface="Consolas"/>
                <a:sym typeface="Consolas"/>
              </a:rPr>
              <a:t>{</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r>
              <a:rPr lang="en" sz="1250">
                <a:solidFill>
                  <a:srgbClr val="569CD6"/>
                </a:solidFill>
                <a:highlight>
                  <a:srgbClr val="1E1E1E"/>
                </a:highlight>
                <a:latin typeface="Consolas"/>
                <a:ea typeface="Consolas"/>
                <a:cs typeface="Consolas"/>
                <a:sym typeface="Consolas"/>
              </a:rPr>
              <a:t>public</a:t>
            </a:r>
            <a:r>
              <a:rPr lang="en" sz="1250">
                <a:solidFill>
                  <a:srgbClr val="D4D4D4"/>
                </a:solidFill>
                <a:highlight>
                  <a:srgbClr val="1E1E1E"/>
                </a:highlight>
                <a:latin typeface="Consolas"/>
                <a:ea typeface="Consolas"/>
                <a:cs typeface="Consolas"/>
                <a:sym typeface="Consolas"/>
              </a:rPr>
              <a:t> </a:t>
            </a:r>
            <a:r>
              <a:rPr lang="en" sz="1250">
                <a:solidFill>
                  <a:srgbClr val="569CD6"/>
                </a:solidFill>
                <a:highlight>
                  <a:srgbClr val="1E1E1E"/>
                </a:highlight>
                <a:latin typeface="Consolas"/>
                <a:ea typeface="Consolas"/>
                <a:cs typeface="Consolas"/>
                <a:sym typeface="Consolas"/>
              </a:rPr>
              <a:t>static</a:t>
            </a: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void</a:t>
            </a:r>
            <a:r>
              <a:rPr lang="en" sz="1250">
                <a:solidFill>
                  <a:srgbClr val="D4D4D4"/>
                </a:solidFill>
                <a:highlight>
                  <a:srgbClr val="1E1E1E"/>
                </a:highlight>
                <a:latin typeface="Consolas"/>
                <a:ea typeface="Consolas"/>
                <a:cs typeface="Consolas"/>
                <a:sym typeface="Consolas"/>
              </a:rPr>
              <a:t> </a:t>
            </a:r>
            <a:r>
              <a:rPr lang="en" sz="1250">
                <a:solidFill>
                  <a:srgbClr val="DCDCAA"/>
                </a:solidFill>
                <a:highlight>
                  <a:srgbClr val="1E1E1E"/>
                </a:highlight>
                <a:latin typeface="Consolas"/>
                <a:ea typeface="Consolas"/>
                <a:cs typeface="Consolas"/>
                <a:sym typeface="Consolas"/>
              </a:rPr>
              <a:t>main</a:t>
            </a:r>
            <a:r>
              <a:rPr lang="en" sz="1250">
                <a:solidFill>
                  <a:srgbClr val="D4D4D4"/>
                </a:solidFill>
                <a:highlight>
                  <a:srgbClr val="1E1E1E"/>
                </a:highlight>
                <a:latin typeface="Consolas"/>
                <a:ea typeface="Consolas"/>
                <a:cs typeface="Consolas"/>
                <a:sym typeface="Consolas"/>
              </a:rPr>
              <a:t>(</a:t>
            </a:r>
            <a:r>
              <a:rPr lang="en" sz="1250">
                <a:solidFill>
                  <a:srgbClr val="4EC9B0"/>
                </a:solidFill>
                <a:highlight>
                  <a:srgbClr val="1E1E1E"/>
                </a:highlight>
                <a:latin typeface="Consolas"/>
                <a:ea typeface="Consolas"/>
                <a:cs typeface="Consolas"/>
                <a:sym typeface="Consolas"/>
              </a:rPr>
              <a:t>String</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args</a:t>
            </a:r>
            <a:r>
              <a:rPr lang="en" sz="1250">
                <a:solidFill>
                  <a:srgbClr val="D4D4D4"/>
                </a:solidFill>
                <a:highlight>
                  <a:srgbClr val="1E1E1E"/>
                </a:highlight>
                <a:latin typeface="Consolas"/>
                <a:ea typeface="Consolas"/>
                <a:cs typeface="Consolas"/>
                <a:sym typeface="Consolas"/>
              </a:rPr>
              <a:t>) {</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Person</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ben</a:t>
            </a:r>
            <a:r>
              <a:rPr lang="en" sz="1250">
                <a:solidFill>
                  <a:srgbClr val="D4D4D4"/>
                </a:solidFill>
                <a:highlight>
                  <a:srgbClr val="1E1E1E"/>
                </a:highlight>
                <a:latin typeface="Consolas"/>
                <a:ea typeface="Consolas"/>
                <a:cs typeface="Consolas"/>
                <a:sym typeface="Consolas"/>
              </a:rPr>
              <a:t> = </a:t>
            </a:r>
            <a:r>
              <a:rPr lang="en" sz="1250">
                <a:solidFill>
                  <a:srgbClr val="C586C0"/>
                </a:solidFill>
                <a:highlight>
                  <a:srgbClr val="1E1E1E"/>
                </a:highlight>
                <a:latin typeface="Consolas"/>
                <a:ea typeface="Consolas"/>
                <a:cs typeface="Consolas"/>
                <a:sym typeface="Consolas"/>
              </a:rPr>
              <a:t>new</a:t>
            </a:r>
            <a:r>
              <a:rPr lang="en" sz="1250">
                <a:solidFill>
                  <a:srgbClr val="D4D4D4"/>
                </a:solidFill>
                <a:highlight>
                  <a:srgbClr val="1E1E1E"/>
                </a:highlight>
                <a:latin typeface="Consolas"/>
                <a:ea typeface="Consolas"/>
                <a:cs typeface="Consolas"/>
                <a:sym typeface="Consolas"/>
              </a:rPr>
              <a:t> </a:t>
            </a:r>
            <a:r>
              <a:rPr lang="en" sz="1250">
                <a:solidFill>
                  <a:srgbClr val="DCDCAA"/>
                </a:solidFill>
                <a:highlight>
                  <a:srgbClr val="1E1E1E"/>
                </a:highlight>
                <a:latin typeface="Consolas"/>
                <a:ea typeface="Consolas"/>
                <a:cs typeface="Consolas"/>
                <a:sym typeface="Consolas"/>
              </a:rPr>
              <a:t>Person</a:t>
            </a:r>
            <a:r>
              <a:rPr lang="en" sz="1250">
                <a:solidFill>
                  <a:srgbClr val="D4D4D4"/>
                </a:solidFill>
                <a:highlight>
                  <a:srgbClr val="1E1E1E"/>
                </a:highlight>
                <a:latin typeface="Consolas"/>
                <a:ea typeface="Consolas"/>
                <a:cs typeface="Consolas"/>
                <a:sym typeface="Consolas"/>
              </a:rPr>
              <a:t>();</a:t>
            </a:r>
            <a:endParaRPr sz="1250">
              <a:solidFill>
                <a:srgbClr val="4EC9B0"/>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250">
                <a:solidFill>
                  <a:srgbClr val="D4D4D4"/>
                </a:solidFill>
                <a:highlight>
                  <a:srgbClr val="1E1E1E"/>
                </a:highlight>
                <a:latin typeface="Consolas"/>
                <a:ea typeface="Consolas"/>
                <a:cs typeface="Consolas"/>
                <a:sym typeface="Consolas"/>
              </a:rPr>
              <a:t>    }</a:t>
            </a:r>
            <a:endParaRPr sz="12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D4D4D4"/>
                </a:solidFill>
                <a:highlight>
                  <a:schemeClr val="dk2"/>
                </a:highlight>
                <a:latin typeface="Consolas"/>
                <a:ea typeface="Consolas"/>
                <a:cs typeface="Consolas"/>
                <a:sym typeface="Consolas"/>
              </a:rPr>
              <a:t>}</a:t>
            </a:r>
            <a:endParaRPr sz="1250">
              <a:solidFill>
                <a:srgbClr val="D4D4D4"/>
              </a:solidFill>
              <a:highlight>
                <a:srgbClr val="1E1E1E"/>
              </a:highlight>
              <a:latin typeface="Consolas"/>
              <a:ea typeface="Consolas"/>
              <a:cs typeface="Consolas"/>
              <a:sym typeface="Consolas"/>
            </a:endParaRPr>
          </a:p>
        </p:txBody>
      </p:sp>
      <p:sp>
        <p:nvSpPr>
          <p:cNvPr id="205" name="Google Shape;205;p37"/>
          <p:cNvSpPr txBox="1"/>
          <p:nvPr>
            <p:ph idx="1" type="body"/>
          </p:nvPr>
        </p:nvSpPr>
        <p:spPr>
          <a:xfrm>
            <a:off x="311700" y="1152475"/>
            <a:ext cx="4261200" cy="36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continue, we should use our simple class to create an object of type </a:t>
            </a:r>
            <a:r>
              <a:rPr lang="en" sz="1250">
                <a:solidFill>
                  <a:srgbClr val="4EC9B0"/>
                </a:solidFill>
                <a:highlight>
                  <a:schemeClr val="dk2"/>
                </a:highlight>
                <a:latin typeface="Consolas"/>
                <a:ea typeface="Consolas"/>
                <a:cs typeface="Consolas"/>
                <a:sym typeface="Consolas"/>
              </a:rPr>
              <a:t>Person</a:t>
            </a:r>
            <a:endParaRPr/>
          </a:p>
          <a:p>
            <a:pPr indent="0" lvl="0" marL="0" rtl="0" algn="l">
              <a:spcBef>
                <a:spcPts val="1000"/>
              </a:spcBef>
              <a:spcAft>
                <a:spcPts val="0"/>
              </a:spcAft>
              <a:buNone/>
            </a:pPr>
            <a:r>
              <a:rPr lang="en"/>
              <a:t>An object of specific class is called </a:t>
            </a:r>
            <a:r>
              <a:rPr b="1" lang="en"/>
              <a:t>instance</a:t>
            </a:r>
            <a:r>
              <a:rPr lang="en"/>
              <a:t> of that class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To create an object from a class (called instantiating), use the syntax below:</a:t>
            </a:r>
            <a:endParaRPr/>
          </a:p>
          <a:p>
            <a:pPr indent="0" lvl="0" marL="0" rtl="0" algn="l">
              <a:lnSpc>
                <a:spcPct val="135714"/>
              </a:lnSpc>
              <a:spcBef>
                <a:spcPts val="1000"/>
              </a:spcBef>
              <a:spcAft>
                <a:spcPts val="0"/>
              </a:spcAft>
              <a:buClr>
                <a:schemeClr val="dk1"/>
              </a:buClr>
              <a:buSzPts val="1100"/>
              <a:buFont typeface="Arial"/>
              <a:buNone/>
            </a:pPr>
            <a:r>
              <a:rPr lang="en">
                <a:solidFill>
                  <a:srgbClr val="4EC9B0"/>
                </a:solidFill>
                <a:highlight>
                  <a:srgbClr val="1E1E1E"/>
                </a:highlight>
                <a:latin typeface="Consolas"/>
                <a:ea typeface="Consolas"/>
                <a:cs typeface="Consolas"/>
                <a:sym typeface="Consolas"/>
              </a:rPr>
              <a:t>ClassName </a:t>
            </a:r>
            <a:r>
              <a:rPr lang="en">
                <a:solidFill>
                  <a:srgbClr val="9CDCFE"/>
                </a:solidFill>
                <a:highlight>
                  <a:srgbClr val="1E1E1E"/>
                </a:highlight>
                <a:latin typeface="Consolas"/>
                <a:ea typeface="Consolas"/>
                <a:cs typeface="Consolas"/>
                <a:sym typeface="Consolas"/>
              </a:rPr>
              <a:t>objectName </a:t>
            </a:r>
            <a:r>
              <a:rPr lang="en">
                <a:solidFill>
                  <a:srgbClr val="D4D4D4"/>
                </a:solidFill>
                <a:highlight>
                  <a:srgbClr val="1E1E1E"/>
                </a:highlight>
                <a:latin typeface="Consolas"/>
                <a:ea typeface="Consolas"/>
                <a:cs typeface="Consolas"/>
                <a:sym typeface="Consolas"/>
              </a:rPr>
              <a:t>= </a:t>
            </a:r>
            <a:r>
              <a:rPr lang="en">
                <a:solidFill>
                  <a:srgbClr val="C586C0"/>
                </a:solidFill>
                <a:highlight>
                  <a:srgbClr val="1E1E1E"/>
                </a:highlight>
                <a:latin typeface="Consolas"/>
                <a:ea typeface="Consolas"/>
                <a:cs typeface="Consolas"/>
                <a:sym typeface="Consolas"/>
              </a:rPr>
              <a:t>new</a:t>
            </a:r>
            <a:r>
              <a:rPr lang="en">
                <a:solidFill>
                  <a:srgbClr val="D4D4D4"/>
                </a:solidFill>
                <a:highlight>
                  <a:srgbClr val="1E1E1E"/>
                </a:highlight>
                <a:latin typeface="Consolas"/>
                <a:ea typeface="Consolas"/>
                <a:cs typeface="Consolas"/>
                <a:sym typeface="Consolas"/>
              </a:rPr>
              <a:t> </a:t>
            </a:r>
            <a:r>
              <a:rPr lang="en">
                <a:solidFill>
                  <a:srgbClr val="DCDCAA"/>
                </a:solidFill>
                <a:highlight>
                  <a:schemeClr val="dk2"/>
                </a:highlight>
                <a:latin typeface="Consolas"/>
                <a:ea typeface="Consolas"/>
                <a:cs typeface="Consolas"/>
                <a:sym typeface="Consolas"/>
              </a:rPr>
              <a:t>ClassName</a:t>
            </a:r>
            <a:r>
              <a:rPr lang="en">
                <a:solidFill>
                  <a:srgbClr val="D4D4D4"/>
                </a:solidFill>
                <a:highlight>
                  <a:srgbClr val="1E1E1E"/>
                </a:highlight>
                <a:latin typeface="Consolas"/>
                <a:ea typeface="Consolas"/>
                <a:cs typeface="Consolas"/>
                <a:sym typeface="Consolas"/>
              </a:rPr>
              <a:t>()</a:t>
            </a:r>
            <a:endParaRPr>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a:solidFill>
                <a:srgbClr val="D4D4D4"/>
              </a:solidFill>
              <a:highlight>
                <a:srgbClr val="1E1E1E"/>
              </a:highlight>
              <a:latin typeface="Consolas"/>
              <a:ea typeface="Consolas"/>
              <a:cs typeface="Consolas"/>
              <a:sym typeface="Consolas"/>
            </a:endParaRPr>
          </a:p>
          <a:p>
            <a:pPr indent="0" lvl="0" marL="0" rtl="0" algn="l">
              <a:spcBef>
                <a:spcPts val="0"/>
              </a:spcBef>
              <a:spcAft>
                <a:spcPts val="0"/>
              </a:spcAft>
              <a:buNone/>
            </a:pPr>
            <a:r>
              <a:rPr lang="en"/>
              <a:t>The </a:t>
            </a:r>
            <a:r>
              <a:rPr lang="en">
                <a:solidFill>
                  <a:srgbClr val="C586C0"/>
                </a:solidFill>
                <a:highlight>
                  <a:schemeClr val="dk2"/>
                </a:highlight>
                <a:latin typeface="Consolas"/>
                <a:ea typeface="Consolas"/>
                <a:cs typeface="Consolas"/>
                <a:sym typeface="Consolas"/>
              </a:rPr>
              <a:t>new</a:t>
            </a:r>
            <a:r>
              <a:rPr lang="en"/>
              <a:t> keyword is used to create a new object with fields</a:t>
            </a:r>
            <a:r>
              <a:rPr i="1" lang="en"/>
              <a:t> </a:t>
            </a:r>
            <a:r>
              <a:rPr lang="en"/>
              <a:t>from the class.</a:t>
            </a:r>
            <a:endParaRPr/>
          </a:p>
          <a:p>
            <a:pPr indent="0" lvl="0" marL="0" rtl="0" algn="l">
              <a:lnSpc>
                <a:spcPct val="135714"/>
              </a:lnSpc>
              <a:spcBef>
                <a:spcPts val="1000"/>
              </a:spcBef>
              <a:spcAft>
                <a:spcPts val="0"/>
              </a:spcAft>
              <a:buClr>
                <a:schemeClr val="dk1"/>
              </a:buClr>
              <a:buSzPts val="1100"/>
              <a:buFont typeface="Arial"/>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8"/>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Using an Instance</a:t>
            </a:r>
            <a:endParaRPr/>
          </a:p>
        </p:txBody>
      </p:sp>
      <p:sp>
        <p:nvSpPr>
          <p:cNvPr id="211" name="Google Shape;211;p38"/>
          <p:cNvSpPr txBox="1"/>
          <p:nvPr>
            <p:ph idx="1" type="body"/>
          </p:nvPr>
        </p:nvSpPr>
        <p:spPr>
          <a:xfrm>
            <a:off x="311700" y="1152475"/>
            <a:ext cx="4261200" cy="3657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Clr>
                <a:schemeClr val="dk1"/>
              </a:buClr>
              <a:buSzPts val="1100"/>
              <a:buFont typeface="Arial"/>
              <a:buNone/>
            </a:pPr>
            <a:r>
              <a:rPr lang="en"/>
              <a:t>The only way we can use our instance (for now) is by using its fields as values or assigning to them.</a:t>
            </a:r>
            <a:endParaRPr/>
          </a:p>
          <a:p>
            <a:pPr indent="0" lvl="0" marL="0" rtl="0" algn="l">
              <a:spcBef>
                <a:spcPts val="1000"/>
              </a:spcBef>
              <a:spcAft>
                <a:spcPts val="0"/>
              </a:spcAft>
              <a:buClr>
                <a:schemeClr val="dk1"/>
              </a:buClr>
              <a:buSzPts val="1100"/>
              <a:buFont typeface="Arial"/>
              <a:buNone/>
            </a:pPr>
            <a:r>
              <a:rPr lang="en"/>
              <a:t>We can </a:t>
            </a:r>
            <a:r>
              <a:rPr lang="en"/>
              <a:t>access the fields of our class using </a:t>
            </a:r>
            <a:r>
              <a:rPr b="1" lang="en"/>
              <a:t>dot notation</a:t>
            </a:r>
            <a:r>
              <a:rPr lang="en"/>
              <a:t>.</a:t>
            </a:r>
            <a:endParaRPr/>
          </a:p>
          <a:p>
            <a:pPr indent="0" lvl="0" marL="0" rtl="0" algn="l">
              <a:lnSpc>
                <a:spcPct val="135714"/>
              </a:lnSpc>
              <a:spcBef>
                <a:spcPts val="1000"/>
              </a:spcBef>
              <a:spcAft>
                <a:spcPts val="0"/>
              </a:spcAft>
              <a:buClr>
                <a:schemeClr val="dk1"/>
              </a:buClr>
              <a:buSzPts val="1100"/>
              <a:buFont typeface="Arial"/>
              <a:buNone/>
            </a:pPr>
            <a:r>
              <a:rPr lang="en">
                <a:solidFill>
                  <a:srgbClr val="9CDCFE"/>
                </a:solidFill>
                <a:highlight>
                  <a:schemeClr val="dk2"/>
                </a:highlight>
                <a:latin typeface="Consolas"/>
                <a:ea typeface="Consolas"/>
                <a:cs typeface="Consolas"/>
                <a:sym typeface="Consolas"/>
              </a:rPr>
              <a:t>objectName</a:t>
            </a:r>
            <a:r>
              <a:rPr lang="en">
                <a:solidFill>
                  <a:srgbClr val="D4D4D4"/>
                </a:solidFill>
                <a:highlight>
                  <a:schemeClr val="dk2"/>
                </a:highlight>
                <a:latin typeface="Consolas"/>
                <a:ea typeface="Consolas"/>
                <a:cs typeface="Consolas"/>
                <a:sym typeface="Consolas"/>
              </a:rPr>
              <a:t>.</a:t>
            </a:r>
            <a:r>
              <a:rPr lang="en">
                <a:solidFill>
                  <a:srgbClr val="9CDCFE"/>
                </a:solidFill>
                <a:highlight>
                  <a:schemeClr val="dk2"/>
                </a:highlight>
                <a:latin typeface="Consolas"/>
                <a:ea typeface="Consolas"/>
                <a:cs typeface="Consolas"/>
                <a:sym typeface="Consolas"/>
              </a:rPr>
              <a:t>field</a:t>
            </a:r>
            <a:endParaRPr>
              <a:solidFill>
                <a:srgbClr val="D4D4D4"/>
              </a:solidFill>
              <a:highlight>
                <a:schemeClr val="dk2"/>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n"/>
              <a:t>We can also use the assignment operator (</a:t>
            </a:r>
            <a:r>
              <a:rPr lang="en">
                <a:latin typeface="Consolas"/>
                <a:ea typeface="Consolas"/>
                <a:cs typeface="Consolas"/>
                <a:sym typeface="Consolas"/>
              </a:rPr>
              <a:t>=</a:t>
            </a:r>
            <a:r>
              <a:rPr lang="en"/>
              <a:t>) to assign values to a field.</a:t>
            </a:r>
            <a:endParaRPr/>
          </a:p>
          <a:p>
            <a:pPr indent="0" lvl="0" marL="0" rtl="0" algn="l">
              <a:lnSpc>
                <a:spcPct val="135714"/>
              </a:lnSpc>
              <a:spcBef>
                <a:spcPts val="1000"/>
              </a:spcBef>
              <a:spcAft>
                <a:spcPts val="0"/>
              </a:spcAft>
              <a:buClr>
                <a:schemeClr val="dk1"/>
              </a:buClr>
              <a:buSzPts val="1100"/>
              <a:buFont typeface="Arial"/>
              <a:buNone/>
            </a:pPr>
            <a:r>
              <a:rPr lang="en">
                <a:solidFill>
                  <a:srgbClr val="9CDCFE"/>
                </a:solidFill>
                <a:highlight>
                  <a:schemeClr val="dk2"/>
                </a:highlight>
                <a:latin typeface="Consolas"/>
                <a:ea typeface="Consolas"/>
                <a:cs typeface="Consolas"/>
                <a:sym typeface="Consolas"/>
              </a:rPr>
              <a:t>objectName</a:t>
            </a:r>
            <a:r>
              <a:rPr lang="en">
                <a:solidFill>
                  <a:srgbClr val="D4D4D4"/>
                </a:solidFill>
                <a:highlight>
                  <a:schemeClr val="dk2"/>
                </a:highlight>
                <a:latin typeface="Consolas"/>
                <a:ea typeface="Consolas"/>
                <a:cs typeface="Consolas"/>
                <a:sym typeface="Consolas"/>
              </a:rPr>
              <a:t>.</a:t>
            </a:r>
            <a:r>
              <a:rPr lang="en">
                <a:solidFill>
                  <a:srgbClr val="9CDCFE"/>
                </a:solidFill>
                <a:highlight>
                  <a:schemeClr val="dk2"/>
                </a:highlight>
                <a:latin typeface="Consolas"/>
                <a:ea typeface="Consolas"/>
                <a:cs typeface="Consolas"/>
                <a:sym typeface="Consolas"/>
              </a:rPr>
              <a:t>field </a:t>
            </a:r>
            <a:r>
              <a:rPr lang="en">
                <a:solidFill>
                  <a:srgbClr val="D4D4D4"/>
                </a:solidFill>
                <a:highlight>
                  <a:schemeClr val="dk2"/>
                </a:highlight>
                <a:latin typeface="Consolas"/>
                <a:ea typeface="Consolas"/>
                <a:cs typeface="Consolas"/>
                <a:sym typeface="Consolas"/>
              </a:rPr>
              <a:t>= fieldValue;</a:t>
            </a:r>
            <a:endParaRPr>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a:solidFill>
                <a:srgbClr val="D4D4D4"/>
              </a:solidFill>
              <a:highlight>
                <a:schemeClr val="dk2"/>
              </a:highlight>
              <a:latin typeface="Consolas"/>
              <a:ea typeface="Consolas"/>
              <a:cs typeface="Consolas"/>
              <a:sym typeface="Consolas"/>
            </a:endParaRPr>
          </a:p>
          <a:p>
            <a:pPr indent="0" lvl="0" marL="0" rtl="0" algn="l">
              <a:spcBef>
                <a:spcPts val="0"/>
              </a:spcBef>
              <a:spcAft>
                <a:spcPts val="1000"/>
              </a:spcAft>
              <a:buClr>
                <a:schemeClr val="dk1"/>
              </a:buClr>
              <a:buSzPts val="1100"/>
              <a:buFont typeface="Arial"/>
              <a:buNone/>
            </a:pPr>
            <a:r>
              <a:rPr lang="en"/>
              <a:t>Any operator can be used on the fields as well (assuming the data type of the field matches).</a:t>
            </a:r>
            <a:endParaRPr/>
          </a:p>
        </p:txBody>
      </p:sp>
      <p:sp>
        <p:nvSpPr>
          <p:cNvPr id="212" name="Google Shape;212;p38"/>
          <p:cNvSpPr txBox="1"/>
          <p:nvPr>
            <p:ph idx="2" type="body"/>
          </p:nvPr>
        </p:nvSpPr>
        <p:spPr>
          <a:xfrm>
            <a:off x="4717500" y="1152475"/>
            <a:ext cx="4114800" cy="3657600"/>
          </a:xfrm>
          <a:prstGeom prst="rect">
            <a:avLst/>
          </a:prstGeom>
        </p:spPr>
        <p:txBody>
          <a:bodyPr anchorCtr="0" anchor="ctr" bIns="91425" lIns="91425" spcFirstLastPara="1" rIns="91425" wrap="square" tIns="91425">
            <a:noAutofit/>
          </a:bodyPr>
          <a:lstStyle/>
          <a:p>
            <a:pPr indent="0" lvl="0" marL="0" rtl="0" algn="l">
              <a:lnSpc>
                <a:spcPct val="125714"/>
              </a:lnSpc>
              <a:spcBef>
                <a:spcPts val="0"/>
              </a:spcBef>
              <a:spcAft>
                <a:spcPts val="0"/>
              </a:spcAft>
              <a:buClr>
                <a:schemeClr val="dk1"/>
              </a:buClr>
              <a:buSzPts val="1100"/>
              <a:buFont typeface="Arial"/>
              <a:buNone/>
            </a:pPr>
            <a:r>
              <a:rPr lang="en" sz="1300">
                <a:solidFill>
                  <a:srgbClr val="569CD6"/>
                </a:solidFill>
                <a:highlight>
                  <a:srgbClr val="1E1E1E"/>
                </a:highlight>
                <a:latin typeface="Consolas"/>
                <a:ea typeface="Consolas"/>
                <a:cs typeface="Consolas"/>
                <a:sym typeface="Consolas"/>
              </a:rPr>
              <a:t>public</a:t>
            </a:r>
            <a:r>
              <a:rPr lang="en" sz="1300">
                <a:solidFill>
                  <a:srgbClr val="D4D4D4"/>
                </a:solidFill>
                <a:highlight>
                  <a:srgbClr val="1E1E1E"/>
                </a:highlight>
                <a:latin typeface="Consolas"/>
                <a:ea typeface="Consolas"/>
                <a:cs typeface="Consolas"/>
                <a:sym typeface="Consolas"/>
              </a:rPr>
              <a:t> </a:t>
            </a:r>
            <a:r>
              <a:rPr lang="en" sz="1300">
                <a:solidFill>
                  <a:srgbClr val="569CD6"/>
                </a:solidFill>
                <a:highlight>
                  <a:srgbClr val="1E1E1E"/>
                </a:highlight>
                <a:latin typeface="Consolas"/>
                <a:ea typeface="Consolas"/>
                <a:cs typeface="Consolas"/>
                <a:sym typeface="Consolas"/>
              </a:rPr>
              <a:t>static</a:t>
            </a:r>
            <a:r>
              <a:rPr lang="en" sz="1300">
                <a:solidFill>
                  <a:srgbClr val="D4D4D4"/>
                </a:solidFill>
                <a:highlight>
                  <a:srgbClr val="1E1E1E"/>
                </a:highlight>
                <a:latin typeface="Consolas"/>
                <a:ea typeface="Consolas"/>
                <a:cs typeface="Consolas"/>
                <a:sym typeface="Consolas"/>
              </a:rPr>
              <a:t> </a:t>
            </a:r>
            <a:r>
              <a:rPr lang="en" sz="1300">
                <a:solidFill>
                  <a:srgbClr val="4EC9B0"/>
                </a:solidFill>
                <a:highlight>
                  <a:srgbClr val="1E1E1E"/>
                </a:highlight>
                <a:latin typeface="Consolas"/>
                <a:ea typeface="Consolas"/>
                <a:cs typeface="Consolas"/>
                <a:sym typeface="Consolas"/>
              </a:rPr>
              <a:t>void</a:t>
            </a:r>
            <a:r>
              <a:rPr lang="en" sz="1300">
                <a:solidFill>
                  <a:srgbClr val="D4D4D4"/>
                </a:solidFill>
                <a:highlight>
                  <a:srgbClr val="1E1E1E"/>
                </a:highlight>
                <a:latin typeface="Consolas"/>
                <a:ea typeface="Consolas"/>
                <a:cs typeface="Consolas"/>
                <a:sym typeface="Consolas"/>
              </a:rPr>
              <a:t> </a:t>
            </a:r>
            <a:r>
              <a:rPr lang="en" sz="1300">
                <a:solidFill>
                  <a:srgbClr val="DCDCAA"/>
                </a:solidFill>
                <a:highlight>
                  <a:srgbClr val="1E1E1E"/>
                </a:highlight>
                <a:latin typeface="Consolas"/>
                <a:ea typeface="Consolas"/>
                <a:cs typeface="Consolas"/>
                <a:sym typeface="Consolas"/>
              </a:rPr>
              <a:t>main</a:t>
            </a:r>
            <a:r>
              <a:rPr lang="en" sz="1300">
                <a:solidFill>
                  <a:srgbClr val="D4D4D4"/>
                </a:solidFill>
                <a:highlight>
                  <a:srgbClr val="1E1E1E"/>
                </a:highlight>
                <a:latin typeface="Consolas"/>
                <a:ea typeface="Consolas"/>
                <a:cs typeface="Consolas"/>
                <a:sym typeface="Consolas"/>
              </a:rPr>
              <a:t>(</a:t>
            </a:r>
            <a:r>
              <a:rPr lang="en" sz="1300">
                <a:solidFill>
                  <a:srgbClr val="4EC9B0"/>
                </a:solidFill>
                <a:highlight>
                  <a:srgbClr val="1E1E1E"/>
                </a:highlight>
                <a:latin typeface="Consolas"/>
                <a:ea typeface="Consolas"/>
                <a:cs typeface="Consolas"/>
                <a:sym typeface="Consolas"/>
              </a:rPr>
              <a:t>String</a:t>
            </a:r>
            <a:r>
              <a:rPr lang="en" sz="1300">
                <a:solidFill>
                  <a:srgbClr val="D4D4D4"/>
                </a:solidFill>
                <a:highlight>
                  <a:srgbClr val="1E1E1E"/>
                </a:highlight>
                <a:latin typeface="Consolas"/>
                <a:ea typeface="Consolas"/>
                <a:cs typeface="Consolas"/>
                <a:sym typeface="Consolas"/>
              </a:rPr>
              <a:t>[] </a:t>
            </a:r>
            <a:r>
              <a:rPr lang="en" sz="1300">
                <a:solidFill>
                  <a:srgbClr val="9CDCFE"/>
                </a:solidFill>
                <a:highlight>
                  <a:srgbClr val="1E1E1E"/>
                </a:highlight>
                <a:latin typeface="Consolas"/>
                <a:ea typeface="Consolas"/>
                <a:cs typeface="Consolas"/>
                <a:sym typeface="Consolas"/>
              </a:rPr>
              <a:t>args</a:t>
            </a:r>
            <a:r>
              <a:rPr lang="en" sz="1300">
                <a:solidFill>
                  <a:srgbClr val="D4D4D4"/>
                </a:solidFill>
                <a:highlight>
                  <a:srgbClr val="1E1E1E"/>
                </a:highlight>
                <a:latin typeface="Consolas"/>
                <a:ea typeface="Consolas"/>
                <a:cs typeface="Consolas"/>
                <a:sym typeface="Consolas"/>
              </a:rPr>
              <a:t>) {</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r>
              <a:rPr lang="en" sz="1300">
                <a:solidFill>
                  <a:srgbClr val="4EC9B0"/>
                </a:solidFill>
                <a:highlight>
                  <a:srgbClr val="1E1E1E"/>
                </a:highlight>
                <a:latin typeface="Consolas"/>
                <a:ea typeface="Consolas"/>
                <a:cs typeface="Consolas"/>
                <a:sym typeface="Consolas"/>
              </a:rPr>
              <a:t>Person</a:t>
            </a:r>
            <a:r>
              <a:rPr lang="en" sz="1300">
                <a:solidFill>
                  <a:srgbClr val="D4D4D4"/>
                </a:solidFill>
                <a:highlight>
                  <a:srgbClr val="1E1E1E"/>
                </a:highlight>
                <a:latin typeface="Consolas"/>
                <a:ea typeface="Consolas"/>
                <a:cs typeface="Consolas"/>
                <a:sym typeface="Consolas"/>
              </a:rPr>
              <a:t> </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 = </a:t>
            </a:r>
            <a:r>
              <a:rPr lang="en" sz="1300">
                <a:solidFill>
                  <a:srgbClr val="C586C0"/>
                </a:solidFill>
                <a:highlight>
                  <a:srgbClr val="1E1E1E"/>
                </a:highlight>
                <a:latin typeface="Consolas"/>
                <a:ea typeface="Consolas"/>
                <a:cs typeface="Consolas"/>
                <a:sym typeface="Consolas"/>
              </a:rPr>
              <a:t>new</a:t>
            </a:r>
            <a:r>
              <a:rPr lang="en" sz="1300">
                <a:solidFill>
                  <a:srgbClr val="D4D4D4"/>
                </a:solidFill>
                <a:highlight>
                  <a:srgbClr val="1E1E1E"/>
                </a:highlight>
                <a:latin typeface="Consolas"/>
                <a:ea typeface="Consolas"/>
                <a:cs typeface="Consolas"/>
                <a:sym typeface="Consolas"/>
              </a:rPr>
              <a:t> </a:t>
            </a:r>
            <a:r>
              <a:rPr lang="en" sz="1300">
                <a:solidFill>
                  <a:srgbClr val="DCDCAA"/>
                </a:solidFill>
                <a:highlight>
                  <a:srgbClr val="1E1E1E"/>
                </a:highlight>
                <a:latin typeface="Consolas"/>
                <a:ea typeface="Consolas"/>
                <a:cs typeface="Consolas"/>
                <a:sym typeface="Consolas"/>
              </a:rPr>
              <a:t>Person</a:t>
            </a:r>
            <a:r>
              <a:rPr lang="en" sz="1300">
                <a:solidFill>
                  <a:srgbClr val="D4D4D4"/>
                </a:solidFill>
                <a:highlight>
                  <a:srgbClr val="1E1E1E"/>
                </a:highlight>
                <a:latin typeface="Consolas"/>
                <a:ea typeface="Consolas"/>
                <a:cs typeface="Consolas"/>
                <a:sym typeface="Consolas"/>
              </a:rPr>
              <a:t>();</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name</a:t>
            </a:r>
            <a:r>
              <a:rPr lang="en" sz="1300">
                <a:solidFill>
                  <a:srgbClr val="D4D4D4"/>
                </a:solidFill>
                <a:highlight>
                  <a:srgbClr val="1E1E1E"/>
                </a:highlight>
                <a:latin typeface="Consolas"/>
                <a:ea typeface="Consolas"/>
                <a:cs typeface="Consolas"/>
                <a:sym typeface="Consolas"/>
              </a:rPr>
              <a:t> = </a:t>
            </a:r>
            <a:r>
              <a:rPr lang="en" sz="1300">
                <a:solidFill>
                  <a:srgbClr val="CE9178"/>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grade</a:t>
            </a:r>
            <a:r>
              <a:rPr lang="en" sz="1300">
                <a:solidFill>
                  <a:srgbClr val="D4D4D4"/>
                </a:solidFill>
                <a:highlight>
                  <a:srgbClr val="1E1E1E"/>
                </a:highlight>
                <a:latin typeface="Consolas"/>
                <a:ea typeface="Consolas"/>
                <a:cs typeface="Consolas"/>
                <a:sym typeface="Consolas"/>
              </a:rPr>
              <a:t> = </a:t>
            </a:r>
            <a:r>
              <a:rPr lang="en" sz="1300">
                <a:solidFill>
                  <a:srgbClr val="B5CEA8"/>
                </a:solidFill>
                <a:highlight>
                  <a:srgbClr val="1E1E1E"/>
                </a:highlight>
                <a:latin typeface="Consolas"/>
                <a:ea typeface="Consolas"/>
                <a:cs typeface="Consolas"/>
                <a:sym typeface="Consolas"/>
              </a:rPr>
              <a:t>10</a:t>
            </a:r>
            <a:r>
              <a:rPr lang="en" sz="1300">
                <a:solidFill>
                  <a:srgbClr val="D4D4D4"/>
                </a:solidFill>
                <a:highlight>
                  <a:srgbClr val="1E1E1E"/>
                </a:highlight>
                <a:latin typeface="Consolas"/>
                <a:ea typeface="Consolas"/>
                <a:cs typeface="Consolas"/>
                <a:sym typeface="Consolas"/>
              </a:rPr>
              <a:t>;</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meetingsPerWeek</a:t>
            </a:r>
            <a:r>
              <a:rPr lang="en" sz="1300">
                <a:solidFill>
                  <a:srgbClr val="D4D4D4"/>
                </a:solidFill>
                <a:highlight>
                  <a:srgbClr val="1E1E1E"/>
                </a:highlight>
                <a:latin typeface="Consolas"/>
                <a:ea typeface="Consolas"/>
                <a:cs typeface="Consolas"/>
                <a:sym typeface="Consolas"/>
              </a:rPr>
              <a:t> = </a:t>
            </a:r>
            <a:r>
              <a:rPr lang="en" sz="1300">
                <a:solidFill>
                  <a:srgbClr val="B5CEA8"/>
                </a:solidFill>
                <a:highlight>
                  <a:srgbClr val="1E1E1E"/>
                </a:highlight>
                <a:latin typeface="Consolas"/>
                <a:ea typeface="Consolas"/>
                <a:cs typeface="Consolas"/>
                <a:sym typeface="Consolas"/>
              </a:rPr>
              <a:t>7.0</a:t>
            </a:r>
            <a:r>
              <a:rPr lang="en" sz="1300">
                <a:solidFill>
                  <a:srgbClr val="D4D4D4"/>
                </a:solidFill>
                <a:highlight>
                  <a:srgbClr val="1E1E1E"/>
                </a:highlight>
                <a:latin typeface="Consolas"/>
                <a:ea typeface="Consolas"/>
                <a:cs typeface="Consolas"/>
                <a:sym typeface="Consolas"/>
              </a:rPr>
              <a:t>;</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   </a:t>
            </a:r>
            <a:r>
              <a:rPr lang="en" sz="1300">
                <a:solidFill>
                  <a:srgbClr val="4EC9B0"/>
                </a:solidFill>
                <a:highlight>
                  <a:srgbClr val="1E1E1E"/>
                </a:highlight>
                <a:latin typeface="Consolas"/>
                <a:ea typeface="Consolas"/>
                <a:cs typeface="Consolas"/>
                <a:sym typeface="Consolas"/>
              </a:rPr>
              <a:t>System</a:t>
            </a:r>
            <a:r>
              <a:rPr lang="en" sz="1300">
                <a:solidFill>
                  <a:srgbClr val="D4D4D4"/>
                </a:solidFill>
                <a:highlight>
                  <a:srgbClr val="1E1E1E"/>
                </a:highlight>
                <a:latin typeface="Consolas"/>
                <a:ea typeface="Consolas"/>
                <a:cs typeface="Consolas"/>
                <a:sym typeface="Consolas"/>
              </a:rPr>
              <a:t>.</a:t>
            </a:r>
            <a:r>
              <a:rPr lang="en" sz="1300">
                <a:solidFill>
                  <a:srgbClr val="4FC1FF"/>
                </a:solidFill>
                <a:highlight>
                  <a:srgbClr val="1E1E1E"/>
                </a:highlight>
                <a:latin typeface="Consolas"/>
                <a:ea typeface="Consolas"/>
                <a:cs typeface="Consolas"/>
                <a:sym typeface="Consolas"/>
              </a:rPr>
              <a:t>out</a:t>
            </a:r>
            <a:r>
              <a:rPr lang="en" sz="1300">
                <a:solidFill>
                  <a:srgbClr val="D4D4D4"/>
                </a:solidFill>
                <a:highlight>
                  <a:srgbClr val="1E1E1E"/>
                </a:highlight>
                <a:latin typeface="Consolas"/>
                <a:ea typeface="Consolas"/>
                <a:cs typeface="Consolas"/>
                <a:sym typeface="Consolas"/>
              </a:rPr>
              <a:t>.</a:t>
            </a:r>
            <a:r>
              <a:rPr lang="en" sz="1300">
                <a:solidFill>
                  <a:srgbClr val="DCDCAA"/>
                </a:solidFill>
                <a:highlight>
                  <a:srgbClr val="1E1E1E"/>
                </a:highlight>
                <a:latin typeface="Consolas"/>
                <a:ea typeface="Consolas"/>
                <a:cs typeface="Consolas"/>
                <a:sym typeface="Consolas"/>
              </a:rPr>
              <a:t>println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name</a:t>
            </a:r>
            <a:r>
              <a:rPr lang="en" sz="1300">
                <a:solidFill>
                  <a:srgbClr val="D4D4D4"/>
                </a:solidFill>
                <a:highlight>
                  <a:srgbClr val="1E1E1E"/>
                </a:highlight>
                <a:latin typeface="Consolas"/>
                <a:ea typeface="Consolas"/>
                <a:cs typeface="Consolas"/>
                <a:sym typeface="Consolas"/>
              </a:rPr>
              <a:t> + </a:t>
            </a:r>
            <a:r>
              <a:rPr lang="en" sz="1300">
                <a:solidFill>
                  <a:srgbClr val="CE9178"/>
                </a:solidFill>
                <a:highlight>
                  <a:srgbClr val="1E1E1E"/>
                </a:highlight>
                <a:latin typeface="Consolas"/>
                <a:ea typeface="Consolas"/>
                <a:cs typeface="Consolas"/>
                <a:sym typeface="Consolas"/>
              </a:rPr>
              <a:t>" is in grade "</a:t>
            </a:r>
            <a:r>
              <a:rPr lang="en" sz="1300">
                <a:solidFill>
                  <a:srgbClr val="D4D4D4"/>
                </a:solidFill>
                <a:highlight>
                  <a:srgbClr val="1E1E1E"/>
                </a:highlight>
                <a:latin typeface="Consolas"/>
                <a:ea typeface="Consolas"/>
                <a:cs typeface="Consolas"/>
                <a:sym typeface="Consolas"/>
              </a:rPr>
              <a:t> + </a:t>
            </a:r>
            <a:r>
              <a:rPr lang="en" sz="1300">
                <a:solidFill>
                  <a:srgbClr val="9CDCFE"/>
                </a:solidFill>
                <a:highlight>
                  <a:srgbClr val="1E1E1E"/>
                </a:highlight>
                <a:latin typeface="Consolas"/>
                <a:ea typeface="Consolas"/>
                <a:cs typeface="Consolas"/>
                <a:sym typeface="Consolas"/>
              </a:rPr>
              <a:t>ben</a:t>
            </a:r>
            <a:r>
              <a:rPr lang="en" sz="1300">
                <a:solidFill>
                  <a:srgbClr val="D4D4D4"/>
                </a:solidFill>
                <a:highlight>
                  <a:srgbClr val="1E1E1E"/>
                </a:highlight>
                <a:latin typeface="Consolas"/>
                <a:ea typeface="Consolas"/>
                <a:cs typeface="Consolas"/>
                <a:sym typeface="Consolas"/>
              </a:rPr>
              <a:t>.</a:t>
            </a:r>
            <a:r>
              <a:rPr lang="en" sz="1300">
                <a:solidFill>
                  <a:srgbClr val="9CDCFE"/>
                </a:solidFill>
                <a:highlight>
                  <a:srgbClr val="1E1E1E"/>
                </a:highlight>
                <a:latin typeface="Consolas"/>
                <a:ea typeface="Consolas"/>
                <a:cs typeface="Consolas"/>
                <a:sym typeface="Consolas"/>
              </a:rPr>
              <a:t>grade</a:t>
            </a:r>
            <a:r>
              <a:rPr lang="en" sz="1300">
                <a:solidFill>
                  <a:srgbClr val="D4D4D4"/>
                </a:solidFill>
                <a:highlight>
                  <a:srgbClr val="1E1E1E"/>
                </a:highlight>
                <a:latin typeface="Consolas"/>
                <a:ea typeface="Consolas"/>
                <a:cs typeface="Consolas"/>
                <a:sym typeface="Consolas"/>
              </a:rPr>
              <a:t>);</a:t>
            </a:r>
            <a:endParaRPr sz="1300">
              <a:solidFill>
                <a:srgbClr val="D4D4D4"/>
              </a:solidFill>
              <a:highlight>
                <a:srgbClr val="1E1E1E"/>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rgbClr val="1E1E1E"/>
                </a:highlight>
                <a:latin typeface="Consolas"/>
                <a:ea typeface="Consolas"/>
                <a:cs typeface="Consolas"/>
                <a:sym typeface="Consolas"/>
              </a:rPr>
              <a:t>}</a:t>
            </a:r>
            <a:endParaRPr sz="1300">
              <a:solidFill>
                <a:srgbClr val="569CD6"/>
              </a:solidFill>
              <a:highlight>
                <a:srgbClr val="1E1E1E"/>
              </a:highlight>
              <a:latin typeface="Consolas"/>
              <a:ea typeface="Consolas"/>
              <a:cs typeface="Consolas"/>
              <a:sym typeface="Consolas"/>
            </a:endParaRPr>
          </a:p>
        </p:txBody>
      </p:sp>
      <p:pic>
        <p:nvPicPr>
          <p:cNvPr id="213" name="Google Shape;213;p38"/>
          <p:cNvPicPr preferRelativeResize="0"/>
          <p:nvPr/>
        </p:nvPicPr>
        <p:blipFill>
          <a:blip r:embed="rId3">
            <a:alphaModFix/>
          </a:blip>
          <a:stretch>
            <a:fillRect/>
          </a:stretch>
        </p:blipFill>
        <p:spPr>
          <a:xfrm>
            <a:off x="3411349" y="2207374"/>
            <a:ext cx="572685" cy="572700"/>
          </a:xfrm>
          <a:prstGeom prst="rect">
            <a:avLst/>
          </a:prstGeom>
          <a:noFill/>
          <a:ln>
            <a:noFill/>
          </a:ln>
          <a:effectLst>
            <a:outerShdw blurRad="328613" rotWithShape="0" algn="bl" dir="5880000" dist="28575">
              <a:srgbClr val="000000">
                <a:alpha val="4300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Why constructors?</a:t>
            </a:r>
            <a:endParaRPr/>
          </a:p>
        </p:txBody>
      </p:sp>
      <p:sp>
        <p:nvSpPr>
          <p:cNvPr id="219" name="Google Shape;219;p39"/>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25714"/>
              </a:lnSpc>
              <a:spcBef>
                <a:spcPts val="0"/>
              </a:spcBef>
              <a:spcAft>
                <a:spcPts val="0"/>
              </a:spcAft>
              <a:buClr>
                <a:schemeClr val="dk1"/>
              </a:buClr>
              <a:buSzPts val="1100"/>
              <a:buFont typeface="Arial"/>
              <a:buNone/>
            </a:pPr>
            <a:r>
              <a:rPr lang="en" sz="1300">
                <a:solidFill>
                  <a:srgbClr val="569CD6"/>
                </a:solidFill>
                <a:highlight>
                  <a:schemeClr val="dk2"/>
                </a:highlight>
                <a:latin typeface="Consolas"/>
                <a:ea typeface="Consolas"/>
                <a:cs typeface="Consolas"/>
                <a:sym typeface="Consolas"/>
              </a:rPr>
              <a:t>public</a:t>
            </a:r>
            <a:r>
              <a:rPr lang="en" sz="1300">
                <a:solidFill>
                  <a:srgbClr val="D4D4D4"/>
                </a:solidFill>
                <a:highlight>
                  <a:schemeClr val="dk2"/>
                </a:highlight>
                <a:latin typeface="Consolas"/>
                <a:ea typeface="Consolas"/>
                <a:cs typeface="Consolas"/>
                <a:sym typeface="Consolas"/>
              </a:rPr>
              <a:t> </a:t>
            </a:r>
            <a:r>
              <a:rPr lang="en" sz="1300">
                <a:solidFill>
                  <a:srgbClr val="569CD6"/>
                </a:solidFill>
                <a:highlight>
                  <a:schemeClr val="dk2"/>
                </a:highlight>
                <a:latin typeface="Consolas"/>
                <a:ea typeface="Consolas"/>
                <a:cs typeface="Consolas"/>
                <a:sym typeface="Consolas"/>
              </a:rPr>
              <a:t>static</a:t>
            </a:r>
            <a:r>
              <a:rPr lang="en" sz="1300">
                <a:solidFill>
                  <a:srgbClr val="D4D4D4"/>
                </a:solidFill>
                <a:highlight>
                  <a:schemeClr val="dk2"/>
                </a:highlight>
                <a:latin typeface="Consolas"/>
                <a:ea typeface="Consolas"/>
                <a:cs typeface="Consolas"/>
                <a:sym typeface="Consolas"/>
              </a:rPr>
              <a:t> </a:t>
            </a:r>
            <a:r>
              <a:rPr lang="en" sz="1300">
                <a:solidFill>
                  <a:srgbClr val="4EC9B0"/>
                </a:solidFill>
                <a:highlight>
                  <a:schemeClr val="dk2"/>
                </a:highlight>
                <a:latin typeface="Consolas"/>
                <a:ea typeface="Consolas"/>
                <a:cs typeface="Consolas"/>
                <a:sym typeface="Consolas"/>
              </a:rPr>
              <a:t>void</a:t>
            </a:r>
            <a:r>
              <a:rPr lang="en" sz="1300">
                <a:solidFill>
                  <a:srgbClr val="D4D4D4"/>
                </a:solidFill>
                <a:highlight>
                  <a:schemeClr val="dk2"/>
                </a:highlight>
                <a:latin typeface="Consolas"/>
                <a:ea typeface="Consolas"/>
                <a:cs typeface="Consolas"/>
                <a:sym typeface="Consolas"/>
              </a:rPr>
              <a:t> </a:t>
            </a:r>
            <a:r>
              <a:rPr lang="en" sz="1300">
                <a:solidFill>
                  <a:srgbClr val="DCDCAA"/>
                </a:solidFill>
                <a:highlight>
                  <a:schemeClr val="dk2"/>
                </a:highlight>
                <a:latin typeface="Consolas"/>
                <a:ea typeface="Consolas"/>
                <a:cs typeface="Consolas"/>
                <a:sym typeface="Consolas"/>
              </a:rPr>
              <a:t>main</a:t>
            </a:r>
            <a:r>
              <a:rPr lang="en" sz="1300">
                <a:solidFill>
                  <a:srgbClr val="D4D4D4"/>
                </a:solidFill>
                <a:highlight>
                  <a:schemeClr val="dk2"/>
                </a:highlight>
                <a:latin typeface="Consolas"/>
                <a:ea typeface="Consolas"/>
                <a:cs typeface="Consolas"/>
                <a:sym typeface="Consolas"/>
              </a:rPr>
              <a:t>(</a:t>
            </a:r>
            <a:r>
              <a:rPr lang="en" sz="1300">
                <a:solidFill>
                  <a:srgbClr val="4EC9B0"/>
                </a:solidFill>
                <a:highlight>
                  <a:schemeClr val="dk2"/>
                </a:highlight>
                <a:latin typeface="Consolas"/>
                <a:ea typeface="Consolas"/>
                <a:cs typeface="Consolas"/>
                <a:sym typeface="Consolas"/>
              </a:rPr>
              <a:t>String</a:t>
            </a: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args</a:t>
            </a:r>
            <a:r>
              <a:rPr lang="en" sz="1300">
                <a:solidFill>
                  <a:srgbClr val="D4D4D4"/>
                </a:solidFill>
                <a:highlight>
                  <a:schemeClr val="dk2"/>
                </a:highlight>
                <a:latin typeface="Consolas"/>
                <a:ea typeface="Consolas"/>
                <a:cs typeface="Consolas"/>
                <a:sym typeface="Consolas"/>
              </a:rPr>
              <a:t>) {</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r>
              <a:rPr lang="en" sz="1300">
                <a:solidFill>
                  <a:srgbClr val="4EC9B0"/>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 = </a:t>
            </a:r>
            <a:r>
              <a:rPr lang="en" sz="1300">
                <a:solidFill>
                  <a:srgbClr val="C586C0"/>
                </a:solidFill>
                <a:highlight>
                  <a:schemeClr val="dk2"/>
                </a:highlight>
                <a:latin typeface="Consolas"/>
                <a:ea typeface="Consolas"/>
                <a:cs typeface="Consolas"/>
                <a:sym typeface="Consolas"/>
              </a:rPr>
              <a:t>new</a:t>
            </a:r>
            <a:r>
              <a:rPr lang="en" sz="1300">
                <a:solidFill>
                  <a:srgbClr val="D4D4D4"/>
                </a:solidFill>
                <a:highlight>
                  <a:schemeClr val="dk2"/>
                </a:highlight>
                <a:latin typeface="Consolas"/>
                <a:ea typeface="Consolas"/>
                <a:cs typeface="Consolas"/>
                <a:sym typeface="Consolas"/>
              </a:rPr>
              <a:t> </a:t>
            </a:r>
            <a:r>
              <a:rPr lang="en" sz="1300">
                <a:solidFill>
                  <a:srgbClr val="DCDCAA"/>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name</a:t>
            </a:r>
            <a:r>
              <a:rPr lang="en" sz="1300">
                <a:solidFill>
                  <a:srgbClr val="D4D4D4"/>
                </a:solidFill>
                <a:highlight>
                  <a:schemeClr val="dk2"/>
                </a:highlight>
                <a:latin typeface="Consolas"/>
                <a:ea typeface="Consolas"/>
                <a:cs typeface="Consolas"/>
                <a:sym typeface="Consolas"/>
              </a:rPr>
              <a:t> = </a:t>
            </a:r>
            <a:r>
              <a:rPr lang="en" sz="1300">
                <a:solidFill>
                  <a:srgbClr val="CE9178"/>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grade</a:t>
            </a:r>
            <a:r>
              <a:rPr lang="en" sz="1300">
                <a:solidFill>
                  <a:srgbClr val="D4D4D4"/>
                </a:solidFill>
                <a:highlight>
                  <a:schemeClr val="dk2"/>
                </a:highlight>
                <a:latin typeface="Consolas"/>
                <a:ea typeface="Consolas"/>
                <a:cs typeface="Consolas"/>
                <a:sym typeface="Consolas"/>
              </a:rPr>
              <a:t> = </a:t>
            </a:r>
            <a:r>
              <a:rPr lang="en" sz="1300">
                <a:solidFill>
                  <a:srgbClr val="B5CEA8"/>
                </a:solidFill>
                <a:highlight>
                  <a:schemeClr val="dk2"/>
                </a:highlight>
                <a:latin typeface="Consolas"/>
                <a:ea typeface="Consolas"/>
                <a:cs typeface="Consolas"/>
                <a:sym typeface="Consolas"/>
              </a:rPr>
              <a:t>10</a:t>
            </a:r>
            <a:r>
              <a:rPr lang="en" sz="1300">
                <a:solidFill>
                  <a:srgbClr val="D4D4D4"/>
                </a:solidFill>
                <a:highlight>
                  <a:schemeClr val="dk2"/>
                </a:highlight>
                <a:latin typeface="Consolas"/>
                <a:ea typeface="Consolas"/>
                <a:cs typeface="Consolas"/>
                <a:sym typeface="Consolas"/>
              </a:rPr>
              <a:t>;</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meetingsPerWeek</a:t>
            </a:r>
            <a:r>
              <a:rPr lang="en" sz="1300">
                <a:solidFill>
                  <a:srgbClr val="D4D4D4"/>
                </a:solidFill>
                <a:highlight>
                  <a:schemeClr val="dk2"/>
                </a:highlight>
                <a:latin typeface="Consolas"/>
                <a:ea typeface="Consolas"/>
                <a:cs typeface="Consolas"/>
                <a:sym typeface="Consolas"/>
              </a:rPr>
              <a:t> = </a:t>
            </a:r>
            <a:r>
              <a:rPr lang="en" sz="1300">
                <a:solidFill>
                  <a:srgbClr val="B5CEA8"/>
                </a:solidFill>
                <a:highlight>
                  <a:schemeClr val="dk2"/>
                </a:highlight>
                <a:latin typeface="Consolas"/>
                <a:ea typeface="Consolas"/>
                <a:cs typeface="Consolas"/>
                <a:sym typeface="Consolas"/>
              </a:rPr>
              <a:t>7.0</a:t>
            </a:r>
            <a:r>
              <a:rPr lang="en" sz="1300">
                <a:solidFill>
                  <a:srgbClr val="D4D4D4"/>
                </a:solidFill>
                <a:highlight>
                  <a:schemeClr val="dk2"/>
                </a:highlight>
                <a:latin typeface="Consolas"/>
                <a:ea typeface="Consolas"/>
                <a:cs typeface="Consolas"/>
                <a:sym typeface="Consolas"/>
              </a:rPr>
              <a:t>;</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   </a:t>
            </a:r>
            <a:r>
              <a:rPr lang="en" sz="1300">
                <a:solidFill>
                  <a:srgbClr val="4EC9B0"/>
                </a:solidFill>
                <a:highlight>
                  <a:schemeClr val="dk2"/>
                </a:highlight>
                <a:latin typeface="Consolas"/>
                <a:ea typeface="Consolas"/>
                <a:cs typeface="Consolas"/>
                <a:sym typeface="Consolas"/>
              </a:rPr>
              <a:t>System</a:t>
            </a:r>
            <a:r>
              <a:rPr lang="en" sz="1300">
                <a:solidFill>
                  <a:srgbClr val="D4D4D4"/>
                </a:solidFill>
                <a:highlight>
                  <a:schemeClr val="dk2"/>
                </a:highlight>
                <a:latin typeface="Consolas"/>
                <a:ea typeface="Consolas"/>
                <a:cs typeface="Consolas"/>
                <a:sym typeface="Consolas"/>
              </a:rPr>
              <a:t>.</a:t>
            </a:r>
            <a:r>
              <a:rPr lang="en" sz="1300">
                <a:solidFill>
                  <a:srgbClr val="4FC1FF"/>
                </a:solidFill>
                <a:highlight>
                  <a:schemeClr val="dk2"/>
                </a:highlight>
                <a:latin typeface="Consolas"/>
                <a:ea typeface="Consolas"/>
                <a:cs typeface="Consolas"/>
                <a:sym typeface="Consolas"/>
              </a:rPr>
              <a:t>out</a:t>
            </a:r>
            <a:r>
              <a:rPr lang="en" sz="1300">
                <a:solidFill>
                  <a:srgbClr val="D4D4D4"/>
                </a:solidFill>
                <a:highlight>
                  <a:schemeClr val="dk2"/>
                </a:highlight>
                <a:latin typeface="Consolas"/>
                <a:ea typeface="Consolas"/>
                <a:cs typeface="Consolas"/>
                <a:sym typeface="Consolas"/>
              </a:rPr>
              <a:t>.</a:t>
            </a:r>
            <a:r>
              <a:rPr lang="en" sz="1300">
                <a:solidFill>
                  <a:srgbClr val="DCDCAA"/>
                </a:solidFill>
                <a:highlight>
                  <a:schemeClr val="dk2"/>
                </a:highlight>
                <a:latin typeface="Consolas"/>
                <a:ea typeface="Consolas"/>
                <a:cs typeface="Consolas"/>
                <a:sym typeface="Consolas"/>
              </a:rPr>
              <a:t>println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name</a:t>
            </a:r>
            <a:r>
              <a:rPr lang="en" sz="1300">
                <a:solidFill>
                  <a:srgbClr val="D4D4D4"/>
                </a:solidFill>
                <a:highlight>
                  <a:schemeClr val="dk2"/>
                </a:highlight>
                <a:latin typeface="Consolas"/>
                <a:ea typeface="Consolas"/>
                <a:cs typeface="Consolas"/>
                <a:sym typeface="Consolas"/>
              </a:rPr>
              <a:t> + </a:t>
            </a:r>
            <a:r>
              <a:rPr lang="en" sz="1300">
                <a:solidFill>
                  <a:srgbClr val="CE9178"/>
                </a:solidFill>
                <a:highlight>
                  <a:schemeClr val="dk2"/>
                </a:highlight>
                <a:latin typeface="Consolas"/>
                <a:ea typeface="Consolas"/>
                <a:cs typeface="Consolas"/>
                <a:sym typeface="Consolas"/>
              </a:rPr>
              <a:t>" is in grade "</a:t>
            </a:r>
            <a:r>
              <a:rPr lang="en" sz="1300">
                <a:solidFill>
                  <a:srgbClr val="D4D4D4"/>
                </a:solidFill>
                <a:highlight>
                  <a:schemeClr val="dk2"/>
                </a:highlight>
                <a:latin typeface="Consolas"/>
                <a:ea typeface="Consolas"/>
                <a:cs typeface="Consolas"/>
                <a:sym typeface="Consolas"/>
              </a:rPr>
              <a:t> +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a:t>
            </a:r>
            <a:r>
              <a:rPr lang="en" sz="1300">
                <a:solidFill>
                  <a:srgbClr val="9CDCFE"/>
                </a:solidFill>
                <a:highlight>
                  <a:schemeClr val="dk2"/>
                </a:highlight>
                <a:latin typeface="Consolas"/>
                <a:ea typeface="Consolas"/>
                <a:cs typeface="Consolas"/>
                <a:sym typeface="Consolas"/>
              </a:rPr>
              <a:t>grade</a:t>
            </a:r>
            <a:r>
              <a:rPr lang="en" sz="1300">
                <a:solidFill>
                  <a:srgbClr val="D4D4D4"/>
                </a:solidFill>
                <a:highlight>
                  <a:schemeClr val="dk2"/>
                </a:highlight>
                <a:latin typeface="Consolas"/>
                <a:ea typeface="Consolas"/>
                <a:cs typeface="Consolas"/>
                <a:sym typeface="Consolas"/>
              </a:rPr>
              <a:t>);</a:t>
            </a:r>
            <a:endParaRPr sz="1300">
              <a:solidFill>
                <a:srgbClr val="D4D4D4"/>
              </a:solidFill>
              <a:highlight>
                <a:schemeClr val="dk2"/>
              </a:highlight>
              <a:latin typeface="Consolas"/>
              <a:ea typeface="Consolas"/>
              <a:cs typeface="Consolas"/>
              <a:sym typeface="Consolas"/>
            </a:endParaRPr>
          </a:p>
          <a:p>
            <a:pPr indent="0" lvl="0" marL="0" rtl="0" algn="l">
              <a:lnSpc>
                <a:spcPct val="125714"/>
              </a:lnSpc>
              <a:spcBef>
                <a:spcPts val="0"/>
              </a:spcBef>
              <a:spcAft>
                <a:spcPts val="0"/>
              </a:spcAft>
              <a:buClr>
                <a:schemeClr val="dk1"/>
              </a:buClr>
              <a:buSzPts val="1100"/>
              <a:buFont typeface="Arial"/>
              <a:buNone/>
            </a:pPr>
            <a:r>
              <a:rPr lang="en" sz="1300">
                <a:solidFill>
                  <a:srgbClr val="D4D4D4"/>
                </a:solidFill>
                <a:highlight>
                  <a:schemeClr val="dk2"/>
                </a:highlight>
                <a:latin typeface="Consolas"/>
                <a:ea typeface="Consolas"/>
                <a:cs typeface="Consolas"/>
                <a:sym typeface="Consolas"/>
              </a:rPr>
              <a:t>}</a:t>
            </a:r>
            <a:endParaRPr sz="1300">
              <a:solidFill>
                <a:srgbClr val="569CD6"/>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None/>
            </a:pPr>
            <a:r>
              <a:t/>
            </a:r>
            <a:endParaRPr sz="1250">
              <a:solidFill>
                <a:srgbClr val="569CD6"/>
              </a:solidFill>
              <a:highlight>
                <a:srgbClr val="1E1E1E"/>
              </a:highlight>
              <a:latin typeface="Consolas"/>
              <a:ea typeface="Consolas"/>
              <a:cs typeface="Consolas"/>
              <a:sym typeface="Consolas"/>
            </a:endParaRPr>
          </a:p>
        </p:txBody>
      </p:sp>
      <p:sp>
        <p:nvSpPr>
          <p:cNvPr id="220" name="Google Shape;220;p39"/>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a:t>This process of setting up all the fields of an instance is common, but using dot notation to do so </a:t>
            </a:r>
            <a:r>
              <a:rPr lang="en"/>
              <a:t>every time</a:t>
            </a:r>
            <a:r>
              <a:rPr lang="en"/>
              <a:t> is </a:t>
            </a:r>
            <a:r>
              <a:rPr lang="en"/>
              <a:t>tedious</a:t>
            </a:r>
            <a:r>
              <a:rPr lang="en"/>
              <a:t>.</a:t>
            </a:r>
            <a:endParaRPr/>
          </a:p>
          <a:p>
            <a:pPr indent="0" lvl="0" marL="0" rtl="0" algn="l">
              <a:lnSpc>
                <a:spcPct val="135714"/>
              </a:lnSpc>
              <a:spcBef>
                <a:spcPts val="0"/>
              </a:spcBef>
              <a:spcAft>
                <a:spcPts val="0"/>
              </a:spcAft>
              <a:buNone/>
            </a:pPr>
            <a:r>
              <a:t/>
            </a:r>
            <a:endParaRPr/>
          </a:p>
          <a:p>
            <a:pPr indent="0" lvl="0" marL="0" rtl="0" algn="l">
              <a:lnSpc>
                <a:spcPct val="135714"/>
              </a:lnSpc>
              <a:spcBef>
                <a:spcPts val="0"/>
              </a:spcBef>
              <a:spcAft>
                <a:spcPts val="0"/>
              </a:spcAft>
              <a:buNone/>
            </a:pPr>
            <a:r>
              <a:rPr lang="en"/>
              <a:t>In addition, this “setup” process may require more complex logic that would need to be repeated when an instance is created.</a:t>
            </a:r>
            <a:endParaRPr/>
          </a:p>
          <a:p>
            <a:pPr indent="0" lvl="0" marL="0" rtl="0" algn="l">
              <a:lnSpc>
                <a:spcPct val="135714"/>
              </a:lnSpc>
              <a:spcBef>
                <a:spcPts val="0"/>
              </a:spcBef>
              <a:spcAft>
                <a:spcPts val="0"/>
              </a:spcAft>
              <a:buNone/>
            </a:pPr>
            <a:r>
              <a:t/>
            </a:r>
            <a:endParaRPr/>
          </a:p>
          <a:p>
            <a:pPr indent="0" lvl="0" marL="0" rtl="0" algn="l">
              <a:lnSpc>
                <a:spcPct val="135714"/>
              </a:lnSpc>
              <a:spcBef>
                <a:spcPts val="0"/>
              </a:spcBef>
              <a:spcAft>
                <a:spcPts val="0"/>
              </a:spcAft>
              <a:buNone/>
            </a:pPr>
            <a:r>
              <a:rPr lang="en"/>
              <a:t>To make this “setup” process reusable, we can write it a special function called a </a:t>
            </a:r>
            <a:r>
              <a:rPr b="1" lang="en"/>
              <a:t>constructor</a:t>
            </a:r>
            <a:r>
              <a:rPr lang="en"/>
              <a:t> that runs when </a:t>
            </a:r>
            <a:r>
              <a:rPr lang="en" sz="1050">
                <a:solidFill>
                  <a:srgbClr val="C586C0"/>
                </a:solidFill>
                <a:highlight>
                  <a:schemeClr val="dk2"/>
                </a:highlight>
                <a:latin typeface="Consolas"/>
                <a:ea typeface="Consolas"/>
                <a:cs typeface="Consolas"/>
                <a:sym typeface="Consolas"/>
              </a:rPr>
              <a:t>new</a:t>
            </a:r>
            <a:r>
              <a:rPr lang="en"/>
              <a:t> is called.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Writing a Constructor</a:t>
            </a:r>
            <a:endParaRPr/>
          </a:p>
        </p:txBody>
      </p:sp>
      <p:sp>
        <p:nvSpPr>
          <p:cNvPr id="226" name="Google Shape;226;p40"/>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a:t>
            </a:r>
            <a:r>
              <a:rPr b="1" lang="en"/>
              <a:t>constructor</a:t>
            </a:r>
            <a:r>
              <a:rPr lang="en"/>
              <a:t> is a special method that is </a:t>
            </a:r>
            <a:r>
              <a:rPr lang="en"/>
              <a:t>called</a:t>
            </a:r>
            <a:r>
              <a:rPr lang="en"/>
              <a:t> when an instance of a class is made.</a:t>
            </a:r>
            <a:endParaRPr/>
          </a:p>
          <a:p>
            <a:pPr indent="-285750" lvl="0" marL="457200" rtl="0" algn="l">
              <a:spcBef>
                <a:spcPts val="1000"/>
              </a:spcBef>
              <a:spcAft>
                <a:spcPts val="0"/>
              </a:spcAft>
              <a:buSzPts val="900"/>
              <a:buChar char="●"/>
            </a:pPr>
            <a:r>
              <a:rPr lang="en" sz="900"/>
              <a:t>Classes have default constructors that don’t do anything (we have been taking advantage of this)</a:t>
            </a:r>
            <a:endParaRPr sz="900"/>
          </a:p>
          <a:p>
            <a:pPr indent="-285750" lvl="0" marL="457200" rtl="0" algn="l">
              <a:spcBef>
                <a:spcPts val="0"/>
              </a:spcBef>
              <a:spcAft>
                <a:spcPts val="0"/>
              </a:spcAft>
              <a:buSzPts val="900"/>
              <a:buChar char="●"/>
            </a:pPr>
            <a:r>
              <a:rPr lang="en" sz="900"/>
              <a:t>When a default constructor is called, the fields are given default values</a:t>
            </a:r>
            <a:endParaRPr sz="900"/>
          </a:p>
          <a:p>
            <a:pPr indent="0" lvl="0" marL="0" rtl="0" algn="l">
              <a:spcBef>
                <a:spcPts val="1000"/>
              </a:spcBef>
              <a:spcAft>
                <a:spcPts val="0"/>
              </a:spcAft>
              <a:buNone/>
            </a:pPr>
            <a:r>
              <a:t/>
            </a:r>
            <a:endParaRPr sz="900"/>
          </a:p>
          <a:p>
            <a:pPr indent="0" lvl="0" marL="0" rtl="0" algn="l">
              <a:spcBef>
                <a:spcPts val="1000"/>
              </a:spcBef>
              <a:spcAft>
                <a:spcPts val="0"/>
              </a:spcAft>
              <a:buNone/>
            </a:pPr>
            <a:r>
              <a:rPr lang="en" sz="1200"/>
              <a:t>Constructor Syntax: </a:t>
            </a:r>
            <a:r>
              <a:rPr lang="en" sz="1200">
                <a:solidFill>
                  <a:srgbClr val="DCDCAA"/>
                </a:solidFill>
                <a:highlight>
                  <a:srgbClr val="1E1E1E"/>
                </a:highlight>
                <a:latin typeface="Consolas"/>
                <a:ea typeface="Consolas"/>
                <a:cs typeface="Consolas"/>
                <a:sym typeface="Consolas"/>
              </a:rPr>
              <a:t>ClassName</a:t>
            </a:r>
            <a:r>
              <a:rPr lang="en" sz="1200">
                <a:solidFill>
                  <a:srgbClr val="D4D4D4"/>
                </a:solidFill>
                <a:highlight>
                  <a:srgbClr val="1E1E1E"/>
                </a:highlight>
                <a:latin typeface="Consolas"/>
                <a:ea typeface="Consolas"/>
                <a:cs typeface="Consolas"/>
                <a:sym typeface="Consolas"/>
              </a:rPr>
              <a:t>(){</a:t>
            </a:r>
            <a:r>
              <a:rPr lang="en" sz="1200">
                <a:solidFill>
                  <a:srgbClr val="6A9955"/>
                </a:solidFill>
                <a:highlight>
                  <a:srgbClr val="1E1E1E"/>
                </a:highlight>
                <a:latin typeface="Courier New"/>
                <a:ea typeface="Courier New"/>
                <a:cs typeface="Courier New"/>
                <a:sym typeface="Courier New"/>
              </a:rPr>
              <a:t>/* logic */</a:t>
            </a:r>
            <a:r>
              <a:rPr lang="en" sz="1200">
                <a:solidFill>
                  <a:srgbClr val="D4D4D4"/>
                </a:solidFill>
                <a:highlight>
                  <a:srgbClr val="1E1E1E"/>
                </a:highlight>
                <a:latin typeface="Consolas"/>
                <a:ea typeface="Consolas"/>
                <a:cs typeface="Consolas"/>
                <a:sym typeface="Consolas"/>
              </a:rPr>
              <a:t>}</a:t>
            </a:r>
            <a:endParaRPr sz="1200">
              <a:solidFill>
                <a:srgbClr val="D4D4D4"/>
              </a:solidFill>
              <a:highlight>
                <a:srgbClr val="1E1E1E"/>
              </a:highlight>
              <a:latin typeface="Consolas"/>
              <a:ea typeface="Consolas"/>
              <a:cs typeface="Consolas"/>
              <a:sym typeface="Consolas"/>
            </a:endParaRPr>
          </a:p>
          <a:p>
            <a:pPr indent="-304800" lvl="0" marL="457200" rtl="0" algn="l">
              <a:spcBef>
                <a:spcPts val="1000"/>
              </a:spcBef>
              <a:spcAft>
                <a:spcPts val="0"/>
              </a:spcAft>
              <a:buSzPts val="1200"/>
              <a:buChar char="●"/>
            </a:pPr>
            <a:r>
              <a:rPr lang="en" sz="1200"/>
              <a:t>A constructor must have the same name as the class and will be written inside of the class.</a:t>
            </a:r>
            <a:endParaRPr/>
          </a:p>
        </p:txBody>
      </p:sp>
      <p:sp>
        <p:nvSpPr>
          <p:cNvPr id="227" name="Google Shape;227;p40"/>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E1E1E"/>
                </a:highlight>
                <a:latin typeface="Consolas"/>
                <a:ea typeface="Consolas"/>
                <a:cs typeface="Consolas"/>
                <a:sym typeface="Consolas"/>
              </a:rPr>
              <a:t>class</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aName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aGrade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mpw</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 aName;</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 aGrade;</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 mpw;</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1"/>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this</a:t>
            </a:r>
            <a:endParaRPr/>
          </a:p>
        </p:txBody>
      </p:sp>
      <p:sp>
        <p:nvSpPr>
          <p:cNvPr id="233" name="Google Shape;233;p41"/>
          <p:cNvSpPr txBox="1"/>
          <p:nvPr>
            <p:ph idx="1" type="body"/>
          </p:nvPr>
        </p:nvSpPr>
        <p:spPr>
          <a:xfrm>
            <a:off x="311700" y="1152475"/>
            <a:ext cx="4261200" cy="36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writing </a:t>
            </a:r>
            <a:r>
              <a:rPr lang="en"/>
              <a:t>functionality</a:t>
            </a:r>
            <a:r>
              <a:rPr lang="en"/>
              <a:t> for a class</a:t>
            </a:r>
            <a:r>
              <a:rPr lang="en" sz="1200"/>
              <a:t>, </a:t>
            </a:r>
            <a:r>
              <a:rPr lang="en" sz="1050">
                <a:solidFill>
                  <a:srgbClr val="569CD6"/>
                </a:solidFill>
                <a:highlight>
                  <a:schemeClr val="dk2"/>
                </a:highlight>
                <a:latin typeface="Consolas"/>
                <a:ea typeface="Consolas"/>
                <a:cs typeface="Consolas"/>
                <a:sym typeface="Consolas"/>
              </a:rPr>
              <a:t>this</a:t>
            </a:r>
            <a:r>
              <a:rPr lang="en"/>
              <a:t> will often appear. This is especially true in the constructor.</a:t>
            </a:r>
            <a:endParaRPr/>
          </a:p>
          <a:p>
            <a:pPr indent="0" lvl="0" marL="0" rtl="0" algn="l">
              <a:spcBef>
                <a:spcPts val="1000"/>
              </a:spcBef>
              <a:spcAft>
                <a:spcPts val="0"/>
              </a:spcAft>
              <a:buNone/>
            </a:pPr>
            <a:r>
              <a:rPr lang="en"/>
              <a:t>The </a:t>
            </a:r>
            <a:r>
              <a:rPr lang="en" sz="1050">
                <a:solidFill>
                  <a:srgbClr val="569CD6"/>
                </a:solidFill>
                <a:highlight>
                  <a:schemeClr val="dk2"/>
                </a:highlight>
                <a:latin typeface="Consolas"/>
                <a:ea typeface="Consolas"/>
                <a:cs typeface="Consolas"/>
                <a:sym typeface="Consolas"/>
              </a:rPr>
              <a:t>this</a:t>
            </a:r>
            <a:r>
              <a:rPr lang="en"/>
              <a:t> keyword refers to the specific instance of the class that has called the function. </a:t>
            </a:r>
            <a:endParaRPr/>
          </a:p>
          <a:p>
            <a:pPr indent="0" lvl="0" marL="0" rtl="0" algn="l">
              <a:spcBef>
                <a:spcPts val="1000"/>
              </a:spcBef>
              <a:spcAft>
                <a:spcPts val="0"/>
              </a:spcAft>
              <a:buClr>
                <a:schemeClr val="dk1"/>
              </a:buClr>
              <a:buSzPts val="1100"/>
              <a:buFont typeface="Arial"/>
              <a:buNone/>
            </a:pPr>
            <a:r>
              <a:t/>
            </a:r>
            <a:endParaRPr/>
          </a:p>
          <a:p>
            <a:pPr indent="0" lvl="0" marL="0" rtl="0" algn="l">
              <a:lnSpc>
                <a:spcPct val="125714"/>
              </a:lnSpc>
              <a:spcBef>
                <a:spcPts val="1000"/>
              </a:spcBef>
              <a:spcAft>
                <a:spcPts val="0"/>
              </a:spcAft>
              <a:buClr>
                <a:schemeClr val="dk1"/>
              </a:buClr>
              <a:buSzPts val="1100"/>
              <a:buFont typeface="Arial"/>
              <a:buNone/>
            </a:pPr>
            <a:r>
              <a:rPr lang="en" sz="1300">
                <a:solidFill>
                  <a:srgbClr val="4EC9B0"/>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ben</a:t>
            </a:r>
            <a:r>
              <a:rPr lang="en" sz="1300">
                <a:solidFill>
                  <a:srgbClr val="D4D4D4"/>
                </a:solidFill>
                <a:highlight>
                  <a:schemeClr val="dk2"/>
                </a:highlight>
                <a:latin typeface="Consolas"/>
                <a:ea typeface="Consolas"/>
                <a:cs typeface="Consolas"/>
                <a:sym typeface="Consolas"/>
              </a:rPr>
              <a:t> = </a:t>
            </a:r>
            <a:r>
              <a:rPr lang="en" sz="1300">
                <a:solidFill>
                  <a:srgbClr val="C586C0"/>
                </a:solidFill>
                <a:highlight>
                  <a:schemeClr val="dk2"/>
                </a:highlight>
                <a:latin typeface="Consolas"/>
                <a:ea typeface="Consolas"/>
                <a:cs typeface="Consolas"/>
                <a:sym typeface="Consolas"/>
              </a:rPr>
              <a:t>new</a:t>
            </a:r>
            <a:r>
              <a:rPr lang="en" sz="1300">
                <a:solidFill>
                  <a:srgbClr val="D4D4D4"/>
                </a:solidFill>
                <a:highlight>
                  <a:schemeClr val="dk2"/>
                </a:highlight>
                <a:latin typeface="Consolas"/>
                <a:ea typeface="Consolas"/>
                <a:cs typeface="Consolas"/>
                <a:sym typeface="Consolas"/>
              </a:rPr>
              <a:t> </a:t>
            </a:r>
            <a:r>
              <a:rPr lang="en" sz="1300">
                <a:solidFill>
                  <a:srgbClr val="DCDCAA"/>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a:t>
            </a:r>
            <a:endParaRPr/>
          </a:p>
          <a:p>
            <a:pPr indent="0" lvl="0" marL="0" rtl="0" algn="l">
              <a:spcBef>
                <a:spcPts val="0"/>
              </a:spcBef>
              <a:spcAft>
                <a:spcPts val="0"/>
              </a:spcAft>
              <a:buNone/>
            </a:pPr>
            <a:r>
              <a:rPr lang="en"/>
              <a:t>When you see ^^, think </a:t>
            </a:r>
            <a:r>
              <a:rPr lang="en" sz="1050">
                <a:solidFill>
                  <a:srgbClr val="569CD6"/>
                </a:solidFill>
                <a:highlight>
                  <a:schemeClr val="dk2"/>
                </a:highlight>
                <a:latin typeface="Consolas"/>
                <a:ea typeface="Consolas"/>
                <a:cs typeface="Consolas"/>
                <a:sym typeface="Consolas"/>
              </a:rPr>
              <a:t>this</a:t>
            </a:r>
            <a:r>
              <a:rPr lang="en"/>
              <a:t> refers to ben</a:t>
            </a:r>
            <a:endParaRPr/>
          </a:p>
          <a:p>
            <a:pPr indent="0" lvl="0" marL="0" rtl="0" algn="l">
              <a:lnSpc>
                <a:spcPct val="125714"/>
              </a:lnSpc>
              <a:spcBef>
                <a:spcPts val="1000"/>
              </a:spcBef>
              <a:spcAft>
                <a:spcPts val="0"/>
              </a:spcAft>
              <a:buNone/>
            </a:pPr>
            <a:r>
              <a:rPr lang="en" sz="1300">
                <a:solidFill>
                  <a:srgbClr val="4EC9B0"/>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 </a:t>
            </a:r>
            <a:r>
              <a:rPr lang="en" sz="1300">
                <a:solidFill>
                  <a:srgbClr val="9CDCFE"/>
                </a:solidFill>
                <a:highlight>
                  <a:schemeClr val="dk2"/>
                </a:highlight>
                <a:latin typeface="Consolas"/>
                <a:ea typeface="Consolas"/>
                <a:cs typeface="Consolas"/>
                <a:sym typeface="Consolas"/>
              </a:rPr>
              <a:t>elaine</a:t>
            </a:r>
            <a:r>
              <a:rPr lang="en" sz="1300">
                <a:solidFill>
                  <a:srgbClr val="D4D4D4"/>
                </a:solidFill>
                <a:highlight>
                  <a:schemeClr val="dk2"/>
                </a:highlight>
                <a:latin typeface="Consolas"/>
                <a:ea typeface="Consolas"/>
                <a:cs typeface="Consolas"/>
                <a:sym typeface="Consolas"/>
              </a:rPr>
              <a:t> = </a:t>
            </a:r>
            <a:r>
              <a:rPr lang="en" sz="1300">
                <a:solidFill>
                  <a:srgbClr val="C586C0"/>
                </a:solidFill>
                <a:highlight>
                  <a:schemeClr val="dk2"/>
                </a:highlight>
                <a:latin typeface="Consolas"/>
                <a:ea typeface="Consolas"/>
                <a:cs typeface="Consolas"/>
                <a:sym typeface="Consolas"/>
              </a:rPr>
              <a:t>new</a:t>
            </a:r>
            <a:r>
              <a:rPr lang="en" sz="1300">
                <a:solidFill>
                  <a:srgbClr val="D4D4D4"/>
                </a:solidFill>
                <a:highlight>
                  <a:schemeClr val="dk2"/>
                </a:highlight>
                <a:latin typeface="Consolas"/>
                <a:ea typeface="Consolas"/>
                <a:cs typeface="Consolas"/>
                <a:sym typeface="Consolas"/>
              </a:rPr>
              <a:t> </a:t>
            </a:r>
            <a:r>
              <a:rPr lang="en" sz="1300">
                <a:solidFill>
                  <a:srgbClr val="DCDCAA"/>
                </a:solidFill>
                <a:highlight>
                  <a:schemeClr val="dk2"/>
                </a:highlight>
                <a:latin typeface="Consolas"/>
                <a:ea typeface="Consolas"/>
                <a:cs typeface="Consolas"/>
                <a:sym typeface="Consolas"/>
              </a:rPr>
              <a:t>Person</a:t>
            </a:r>
            <a:r>
              <a:rPr lang="en" sz="1300">
                <a:solidFill>
                  <a:srgbClr val="D4D4D4"/>
                </a:solidFill>
                <a:highlight>
                  <a:schemeClr val="dk2"/>
                </a:highlight>
                <a:latin typeface="Consolas"/>
                <a:ea typeface="Consolas"/>
                <a:cs typeface="Consolas"/>
                <a:sym typeface="Consolas"/>
              </a:rPr>
              <a:t>();</a:t>
            </a:r>
            <a:endParaRPr/>
          </a:p>
          <a:p>
            <a:pPr indent="0" lvl="0" marL="0" rtl="0" algn="l">
              <a:spcBef>
                <a:spcPts val="0"/>
              </a:spcBef>
              <a:spcAft>
                <a:spcPts val="0"/>
              </a:spcAft>
              <a:buNone/>
            </a:pPr>
            <a:r>
              <a:rPr lang="en"/>
              <a:t>When you see ^^, think </a:t>
            </a:r>
            <a:r>
              <a:rPr lang="en" sz="1050">
                <a:solidFill>
                  <a:srgbClr val="569CD6"/>
                </a:solidFill>
                <a:highlight>
                  <a:schemeClr val="dk2"/>
                </a:highlight>
                <a:latin typeface="Consolas"/>
                <a:ea typeface="Consolas"/>
                <a:cs typeface="Consolas"/>
                <a:sym typeface="Consolas"/>
              </a:rPr>
              <a:t>this</a:t>
            </a:r>
            <a:r>
              <a:rPr lang="en"/>
              <a:t> refers to elaine</a:t>
            </a:r>
            <a:endParaRPr/>
          </a:p>
          <a:p>
            <a:pPr indent="0" lvl="0" marL="0" rtl="0" algn="l">
              <a:spcBef>
                <a:spcPts val="1000"/>
              </a:spcBef>
              <a:spcAft>
                <a:spcPts val="0"/>
              </a:spcAft>
              <a:buClr>
                <a:schemeClr val="dk1"/>
              </a:buClr>
              <a:buSzPts val="1100"/>
              <a:buFont typeface="Arial"/>
              <a:buNone/>
            </a:pPr>
            <a:r>
              <a:rPr lang="en"/>
              <a:t>This allows the class to work for more than one instance.</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1000"/>
              </a:spcAft>
              <a:buNone/>
            </a:pPr>
            <a:r>
              <a:t/>
            </a:r>
            <a:endParaRPr/>
          </a:p>
        </p:txBody>
      </p:sp>
      <p:sp>
        <p:nvSpPr>
          <p:cNvPr id="234" name="Google Shape;234;p41"/>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E1E1E"/>
                </a:highlight>
                <a:latin typeface="Consolas"/>
                <a:ea typeface="Consolas"/>
                <a:cs typeface="Consolas"/>
                <a:sym typeface="Consolas"/>
              </a:rPr>
              <a:t>class</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mpw</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 name;</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 grade;</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 mpw;</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2"/>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Using a Constructor</a:t>
            </a:r>
            <a:endParaRPr/>
          </a:p>
        </p:txBody>
      </p:sp>
      <p:sp>
        <p:nvSpPr>
          <p:cNvPr id="240" name="Google Shape;240;p42"/>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t>A </a:t>
            </a:r>
            <a:r>
              <a:rPr lang="en" sz="1200"/>
              <a:t>constructor</a:t>
            </a:r>
            <a:r>
              <a:rPr lang="en" sz="1200"/>
              <a:t> is called in a similar fashion to an ordinary static function.</a:t>
            </a:r>
            <a:endParaRPr sz="1200"/>
          </a:p>
          <a:p>
            <a:pPr indent="0" lvl="0" marL="0" rtl="0" algn="l">
              <a:spcBef>
                <a:spcPts val="1000"/>
              </a:spcBef>
              <a:spcAft>
                <a:spcPts val="0"/>
              </a:spcAft>
              <a:buNone/>
            </a:pPr>
            <a:r>
              <a:rPr lang="en" sz="1200">
                <a:latin typeface="Consolas"/>
                <a:ea typeface="Consolas"/>
                <a:cs typeface="Consolas"/>
                <a:sym typeface="Consolas"/>
              </a:rPr>
              <a:t>ClassName objName = </a:t>
            </a:r>
            <a:r>
              <a:rPr lang="en" sz="1200">
                <a:latin typeface="Consolas"/>
                <a:ea typeface="Consolas"/>
                <a:cs typeface="Consolas"/>
                <a:sym typeface="Consolas"/>
              </a:rPr>
              <a:t>n</a:t>
            </a:r>
            <a:r>
              <a:rPr lang="en" sz="1200">
                <a:latin typeface="Consolas"/>
                <a:ea typeface="Consolas"/>
                <a:cs typeface="Consolas"/>
                <a:sym typeface="Consolas"/>
              </a:rPr>
              <a:t>ew ClassName(parameters);</a:t>
            </a:r>
            <a:endParaRPr sz="1200">
              <a:latin typeface="Consolas"/>
              <a:ea typeface="Consolas"/>
              <a:cs typeface="Consolas"/>
              <a:sym typeface="Consolas"/>
            </a:endParaRPr>
          </a:p>
          <a:p>
            <a:pPr indent="0" lvl="0" marL="0" rtl="0" algn="l">
              <a:spcBef>
                <a:spcPts val="1000"/>
              </a:spcBef>
              <a:spcAft>
                <a:spcPts val="1000"/>
              </a:spcAft>
              <a:buNone/>
            </a:pPr>
            <a:r>
              <a:rPr lang="en" sz="1200"/>
              <a:t>You can pass in arguments in a constructor.</a:t>
            </a:r>
            <a:endParaRPr/>
          </a:p>
        </p:txBody>
      </p:sp>
      <p:sp>
        <p:nvSpPr>
          <p:cNvPr id="241" name="Google Shape;241;p42"/>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250">
                <a:solidFill>
                  <a:srgbClr val="569CD6"/>
                </a:solidFill>
                <a:highlight>
                  <a:srgbClr val="1E1E1E"/>
                </a:highlight>
                <a:latin typeface="Consolas"/>
                <a:ea typeface="Consolas"/>
                <a:cs typeface="Consolas"/>
                <a:sym typeface="Consolas"/>
              </a:rPr>
              <a:t>public</a:t>
            </a:r>
            <a:r>
              <a:rPr lang="en" sz="1250">
                <a:solidFill>
                  <a:srgbClr val="D4D4D4"/>
                </a:solidFill>
                <a:highlight>
                  <a:srgbClr val="1E1E1E"/>
                </a:highlight>
                <a:latin typeface="Consolas"/>
                <a:ea typeface="Consolas"/>
                <a:cs typeface="Consolas"/>
                <a:sym typeface="Consolas"/>
              </a:rPr>
              <a:t> </a:t>
            </a:r>
            <a:r>
              <a:rPr lang="en" sz="1250">
                <a:solidFill>
                  <a:srgbClr val="569CD6"/>
                </a:solidFill>
                <a:highlight>
                  <a:srgbClr val="1E1E1E"/>
                </a:highlight>
                <a:latin typeface="Consolas"/>
                <a:ea typeface="Consolas"/>
                <a:cs typeface="Consolas"/>
                <a:sym typeface="Consolas"/>
              </a:rPr>
              <a:t>static</a:t>
            </a: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void</a:t>
            </a:r>
            <a:r>
              <a:rPr lang="en" sz="1250">
                <a:solidFill>
                  <a:srgbClr val="D4D4D4"/>
                </a:solidFill>
                <a:highlight>
                  <a:srgbClr val="1E1E1E"/>
                </a:highlight>
                <a:latin typeface="Consolas"/>
                <a:ea typeface="Consolas"/>
                <a:cs typeface="Consolas"/>
                <a:sym typeface="Consolas"/>
              </a:rPr>
              <a:t> </a:t>
            </a:r>
            <a:r>
              <a:rPr lang="en" sz="1250">
                <a:solidFill>
                  <a:srgbClr val="DCDCAA"/>
                </a:solidFill>
                <a:highlight>
                  <a:srgbClr val="1E1E1E"/>
                </a:highlight>
                <a:latin typeface="Consolas"/>
                <a:ea typeface="Consolas"/>
                <a:cs typeface="Consolas"/>
                <a:sym typeface="Consolas"/>
              </a:rPr>
              <a:t>main</a:t>
            </a:r>
            <a:r>
              <a:rPr lang="en" sz="1250">
                <a:solidFill>
                  <a:srgbClr val="D4D4D4"/>
                </a:solidFill>
                <a:highlight>
                  <a:srgbClr val="1E1E1E"/>
                </a:highlight>
                <a:latin typeface="Consolas"/>
                <a:ea typeface="Consolas"/>
                <a:cs typeface="Consolas"/>
                <a:sym typeface="Consolas"/>
              </a:rPr>
              <a:t>(</a:t>
            </a:r>
            <a:r>
              <a:rPr lang="en" sz="1250">
                <a:solidFill>
                  <a:srgbClr val="4EC9B0"/>
                </a:solidFill>
                <a:highlight>
                  <a:srgbClr val="1E1E1E"/>
                </a:highlight>
                <a:latin typeface="Consolas"/>
                <a:ea typeface="Consolas"/>
                <a:cs typeface="Consolas"/>
                <a:sym typeface="Consolas"/>
              </a:rPr>
              <a:t>String</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args</a:t>
            </a:r>
            <a:r>
              <a:rPr lang="en" sz="1250">
                <a:solidFill>
                  <a:srgbClr val="D4D4D4"/>
                </a:solidFill>
                <a:highlight>
                  <a:srgbClr val="1E1E1E"/>
                </a:highlight>
                <a:latin typeface="Consolas"/>
                <a:ea typeface="Consolas"/>
                <a:cs typeface="Consolas"/>
                <a:sym typeface="Consolas"/>
              </a:rPr>
              <a:t>) {</a:t>
            </a:r>
            <a:endParaRPr sz="12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D4D4D4"/>
                </a:solidFill>
                <a:highlight>
                  <a:srgbClr val="1E1E1E"/>
                </a:highlight>
                <a:latin typeface="Consolas"/>
                <a:ea typeface="Consolas"/>
                <a:cs typeface="Consolas"/>
                <a:sym typeface="Consolas"/>
              </a:rPr>
              <a:t>    </a:t>
            </a:r>
            <a:r>
              <a:rPr lang="en" sz="1250">
                <a:solidFill>
                  <a:srgbClr val="4EC9B0"/>
                </a:solidFill>
                <a:highlight>
                  <a:srgbClr val="1E1E1E"/>
                </a:highlight>
                <a:latin typeface="Consolas"/>
                <a:ea typeface="Consolas"/>
                <a:cs typeface="Consolas"/>
                <a:sym typeface="Consolas"/>
              </a:rPr>
              <a:t>Person</a:t>
            </a:r>
            <a:r>
              <a:rPr lang="en" sz="1250">
                <a:solidFill>
                  <a:srgbClr val="D4D4D4"/>
                </a:solidFill>
                <a:highlight>
                  <a:srgbClr val="1E1E1E"/>
                </a:highlight>
                <a:latin typeface="Consolas"/>
                <a:ea typeface="Consolas"/>
                <a:cs typeface="Consolas"/>
                <a:sym typeface="Consolas"/>
              </a:rPr>
              <a:t> </a:t>
            </a:r>
            <a:r>
              <a:rPr lang="en" sz="1250">
                <a:solidFill>
                  <a:srgbClr val="9CDCFE"/>
                </a:solidFill>
                <a:highlight>
                  <a:srgbClr val="1E1E1E"/>
                </a:highlight>
                <a:latin typeface="Consolas"/>
                <a:ea typeface="Consolas"/>
                <a:cs typeface="Consolas"/>
                <a:sym typeface="Consolas"/>
              </a:rPr>
              <a:t>ben</a:t>
            </a:r>
            <a:r>
              <a:rPr lang="en" sz="1250">
                <a:solidFill>
                  <a:srgbClr val="D4D4D4"/>
                </a:solidFill>
                <a:highlight>
                  <a:srgbClr val="1E1E1E"/>
                </a:highlight>
                <a:latin typeface="Consolas"/>
                <a:ea typeface="Consolas"/>
                <a:cs typeface="Consolas"/>
                <a:sym typeface="Consolas"/>
              </a:rPr>
              <a:t> = </a:t>
            </a:r>
            <a:r>
              <a:rPr lang="en" sz="1250">
                <a:solidFill>
                  <a:srgbClr val="C586C0"/>
                </a:solidFill>
                <a:highlight>
                  <a:srgbClr val="1E1E1E"/>
                </a:highlight>
                <a:latin typeface="Consolas"/>
                <a:ea typeface="Consolas"/>
                <a:cs typeface="Consolas"/>
                <a:sym typeface="Consolas"/>
              </a:rPr>
              <a:t>new</a:t>
            </a:r>
            <a:r>
              <a:rPr lang="en" sz="1250">
                <a:solidFill>
                  <a:srgbClr val="D4D4D4"/>
                </a:solidFill>
                <a:highlight>
                  <a:srgbClr val="1E1E1E"/>
                </a:highlight>
                <a:latin typeface="Consolas"/>
                <a:ea typeface="Consolas"/>
                <a:cs typeface="Consolas"/>
                <a:sym typeface="Consolas"/>
              </a:rPr>
              <a:t> </a:t>
            </a:r>
            <a:r>
              <a:rPr lang="en" sz="1250">
                <a:solidFill>
                  <a:srgbClr val="DCDCAA"/>
                </a:solidFill>
                <a:highlight>
                  <a:srgbClr val="1E1E1E"/>
                </a:highlight>
                <a:latin typeface="Consolas"/>
                <a:ea typeface="Consolas"/>
                <a:cs typeface="Consolas"/>
                <a:sym typeface="Consolas"/>
              </a:rPr>
              <a:t>Person</a:t>
            </a:r>
            <a:r>
              <a:rPr lang="en" sz="1250">
                <a:solidFill>
                  <a:srgbClr val="D4D4D4"/>
                </a:solidFill>
                <a:highlight>
                  <a:srgbClr val="1E1E1E"/>
                </a:highlight>
                <a:latin typeface="Consolas"/>
                <a:ea typeface="Consolas"/>
                <a:cs typeface="Consolas"/>
                <a:sym typeface="Consolas"/>
              </a:rPr>
              <a:t>(</a:t>
            </a:r>
            <a:r>
              <a:rPr lang="en" sz="1250">
                <a:solidFill>
                  <a:srgbClr val="CE9178"/>
                </a:solidFill>
                <a:highlight>
                  <a:srgbClr val="1E1E1E"/>
                </a:highlight>
                <a:latin typeface="Consolas"/>
                <a:ea typeface="Consolas"/>
                <a:cs typeface="Consolas"/>
                <a:sym typeface="Consolas"/>
              </a:rPr>
              <a:t>"Ben"</a:t>
            </a:r>
            <a:r>
              <a:rPr lang="en" sz="1250">
                <a:solidFill>
                  <a:srgbClr val="D4D4D4"/>
                </a:solidFill>
                <a:highlight>
                  <a:srgbClr val="1E1E1E"/>
                </a:highlight>
                <a:latin typeface="Consolas"/>
                <a:ea typeface="Consolas"/>
                <a:cs typeface="Consolas"/>
                <a:sym typeface="Consolas"/>
              </a:rPr>
              <a:t>, </a:t>
            </a:r>
            <a:r>
              <a:rPr lang="en" sz="1250">
                <a:solidFill>
                  <a:srgbClr val="B5CEA8"/>
                </a:solidFill>
                <a:highlight>
                  <a:srgbClr val="1E1E1E"/>
                </a:highlight>
                <a:latin typeface="Consolas"/>
                <a:ea typeface="Consolas"/>
                <a:cs typeface="Consolas"/>
                <a:sym typeface="Consolas"/>
              </a:rPr>
              <a:t>13</a:t>
            </a:r>
            <a:r>
              <a:rPr lang="en" sz="1250">
                <a:solidFill>
                  <a:srgbClr val="D4D4D4"/>
                </a:solidFill>
                <a:highlight>
                  <a:srgbClr val="1E1E1E"/>
                </a:highlight>
                <a:latin typeface="Consolas"/>
                <a:ea typeface="Consolas"/>
                <a:cs typeface="Consolas"/>
                <a:sym typeface="Consolas"/>
              </a:rPr>
              <a:t>, </a:t>
            </a:r>
            <a:r>
              <a:rPr lang="en" sz="1250">
                <a:solidFill>
                  <a:srgbClr val="B5CEA8"/>
                </a:solidFill>
                <a:highlight>
                  <a:srgbClr val="1E1E1E"/>
                </a:highlight>
                <a:latin typeface="Consolas"/>
                <a:ea typeface="Consolas"/>
                <a:cs typeface="Consolas"/>
                <a:sym typeface="Consolas"/>
              </a:rPr>
              <a:t>7.0</a:t>
            </a:r>
            <a:r>
              <a:rPr lang="en" sz="1250">
                <a:solidFill>
                  <a:srgbClr val="D4D4D4"/>
                </a:solidFill>
                <a:highlight>
                  <a:srgbClr val="1E1E1E"/>
                </a:highlight>
                <a:latin typeface="Consolas"/>
                <a:ea typeface="Consolas"/>
                <a:cs typeface="Consolas"/>
                <a:sym typeface="Consolas"/>
              </a:rPr>
              <a:t>);</a:t>
            </a:r>
            <a:endParaRPr sz="1250">
              <a:solidFill>
                <a:srgbClr val="4EC9B0"/>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250">
                <a:solidFill>
                  <a:srgbClr val="D4D4D4"/>
                </a:solidFill>
                <a:highlight>
                  <a:srgbClr val="1E1E1E"/>
                </a:highlight>
                <a:latin typeface="Consolas"/>
                <a:ea typeface="Consolas"/>
                <a:cs typeface="Consolas"/>
                <a:sym typeface="Consolas"/>
              </a:rPr>
              <a:t>}</a:t>
            </a:r>
            <a:endParaRPr sz="1250">
              <a:solidFill>
                <a:srgbClr val="569CD6"/>
              </a:solidFill>
              <a:highlight>
                <a:srgbClr val="1E1E1E"/>
              </a:highlight>
              <a:latin typeface="Consolas"/>
              <a:ea typeface="Consolas"/>
              <a:cs typeface="Consolas"/>
              <a:sym typeface="Consolas"/>
            </a:endParaRPr>
          </a:p>
        </p:txBody>
      </p:sp>
      <p:pic>
        <p:nvPicPr>
          <p:cNvPr id="242" name="Google Shape;242;p42"/>
          <p:cNvPicPr preferRelativeResize="0"/>
          <p:nvPr/>
        </p:nvPicPr>
        <p:blipFill>
          <a:blip r:embed="rId3">
            <a:alphaModFix/>
          </a:blip>
          <a:stretch>
            <a:fillRect/>
          </a:stretch>
        </p:blipFill>
        <p:spPr>
          <a:xfrm>
            <a:off x="390225" y="2362725"/>
            <a:ext cx="3755375" cy="2603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3"/>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Let’s </a:t>
            </a:r>
            <a:r>
              <a:rPr lang="en" u="sng">
                <a:solidFill>
                  <a:schemeClr val="hlink"/>
                </a:solidFill>
                <a:hlinkClick action="ppaction://hlinksldjump" r:id="rId3"/>
              </a:rPr>
              <a:t>look</a:t>
            </a:r>
            <a:r>
              <a:rPr lang="en"/>
              <a:t> back at the </a:t>
            </a:r>
            <a:r>
              <a:rPr lang="en" sz="1050">
                <a:solidFill>
                  <a:srgbClr val="DCDCAA"/>
                </a:solidFill>
                <a:highlight>
                  <a:srgbClr val="1E1E1E"/>
                </a:highlight>
                <a:latin typeface="Courier New"/>
                <a:ea typeface="Courier New"/>
                <a:cs typeface="Courier New"/>
                <a:sym typeface="Courier New"/>
              </a:rPr>
              <a:t>likelyToAttend</a:t>
            </a:r>
            <a:r>
              <a:rPr lang="en" sz="1050">
                <a:solidFill>
                  <a:srgbClr val="D4D4D4"/>
                </a:solidFill>
                <a:highlight>
                  <a:schemeClr val="dk2"/>
                </a:highlight>
                <a:latin typeface="Courier New"/>
                <a:ea typeface="Courier New"/>
                <a:cs typeface="Courier New"/>
                <a:sym typeface="Courier New"/>
              </a:rPr>
              <a:t>()</a:t>
            </a:r>
            <a:r>
              <a:rPr lang="en"/>
              <a:t> function from before. </a:t>
            </a:r>
            <a:endParaRPr/>
          </a:p>
          <a:p>
            <a:pPr indent="0" lvl="0" marL="0" rtl="0" algn="l">
              <a:spcBef>
                <a:spcPts val="1000"/>
              </a:spcBef>
              <a:spcAft>
                <a:spcPts val="0"/>
              </a:spcAft>
              <a:buNone/>
            </a:pPr>
            <a:r>
              <a:rPr lang="en"/>
              <a:t>We still need a way to to use </a:t>
            </a:r>
            <a:r>
              <a:rPr lang="en" sz="1050">
                <a:solidFill>
                  <a:srgbClr val="DCDCAA"/>
                </a:solidFill>
                <a:highlight>
                  <a:schemeClr val="dk2"/>
                </a:highlight>
                <a:latin typeface="Courier New"/>
                <a:ea typeface="Courier New"/>
                <a:cs typeface="Courier New"/>
                <a:sym typeface="Courier New"/>
              </a:rPr>
              <a:t>likelyToAttend</a:t>
            </a:r>
            <a:r>
              <a:rPr lang="en"/>
              <a:t> with instances of </a:t>
            </a:r>
            <a:r>
              <a:rPr lang="en" sz="1250">
                <a:solidFill>
                  <a:srgbClr val="4EC9B0"/>
                </a:solidFill>
                <a:highlight>
                  <a:schemeClr val="dk2"/>
                </a:highlight>
                <a:latin typeface="Consolas"/>
                <a:ea typeface="Consolas"/>
                <a:cs typeface="Consolas"/>
                <a:sym typeface="Consolas"/>
              </a:rPr>
              <a:t>Person</a:t>
            </a:r>
            <a:r>
              <a:rPr lang="en"/>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We could pass in individual fields of </a:t>
            </a:r>
            <a:r>
              <a:rPr lang="en" sz="1250">
                <a:solidFill>
                  <a:srgbClr val="4EC9B0"/>
                </a:solidFill>
                <a:highlight>
                  <a:schemeClr val="dk2"/>
                </a:highlight>
                <a:latin typeface="Consolas"/>
                <a:ea typeface="Consolas"/>
                <a:cs typeface="Consolas"/>
                <a:sym typeface="Consolas"/>
              </a:rPr>
              <a:t>Person</a:t>
            </a:r>
            <a:r>
              <a:rPr lang="en"/>
              <a:t> to the </a:t>
            </a:r>
            <a:r>
              <a:rPr lang="en" sz="1050">
                <a:solidFill>
                  <a:srgbClr val="DCDCAA"/>
                </a:solidFill>
                <a:highlight>
                  <a:schemeClr val="dk2"/>
                </a:highlight>
                <a:latin typeface="Courier New"/>
                <a:ea typeface="Courier New"/>
                <a:cs typeface="Courier New"/>
                <a:sym typeface="Courier New"/>
              </a:rPr>
              <a:t>likelyToAttend</a:t>
            </a:r>
            <a:r>
              <a:rPr lang="en"/>
              <a:t>, but:</a:t>
            </a:r>
            <a:endParaRPr/>
          </a:p>
          <a:p>
            <a:pPr indent="-317500" lvl="0" marL="457200" rtl="0" algn="l">
              <a:spcBef>
                <a:spcPts val="1000"/>
              </a:spcBef>
              <a:spcAft>
                <a:spcPts val="0"/>
              </a:spcAft>
              <a:buSzPts val="1400"/>
              <a:buChar char="●"/>
            </a:pPr>
            <a:r>
              <a:rPr lang="en"/>
              <a:t>We should be able to “ask” a Person object if it’s likely to attend, instead of its parts</a:t>
            </a:r>
            <a:endParaRPr sz="1000"/>
          </a:p>
          <a:p>
            <a:pPr indent="-317500" lvl="0" marL="457200" rtl="0" algn="l">
              <a:spcBef>
                <a:spcPts val="1000"/>
              </a:spcBef>
              <a:spcAft>
                <a:spcPts val="1000"/>
              </a:spcAft>
              <a:buSzPts val="1400"/>
              <a:buChar char="●"/>
            </a:pPr>
            <a:r>
              <a:rPr lang="en"/>
              <a:t>it </a:t>
            </a:r>
            <a:r>
              <a:rPr lang="en"/>
              <a:t>could be shorter and cleaner</a:t>
            </a:r>
            <a:endParaRPr/>
          </a:p>
        </p:txBody>
      </p:sp>
      <p:sp>
        <p:nvSpPr>
          <p:cNvPr id="248" name="Google Shape;248;p43"/>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Adding functions</a:t>
            </a:r>
            <a:endParaRPr/>
          </a:p>
        </p:txBody>
      </p:sp>
      <p:sp>
        <p:nvSpPr>
          <p:cNvPr id="249" name="Google Shape;249;p43"/>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600">
                <a:solidFill>
                  <a:srgbClr val="4EC9B0"/>
                </a:solidFill>
                <a:highlight>
                  <a:srgbClr val="1E1E1E"/>
                </a:highlight>
                <a:latin typeface="Roboto Mono"/>
                <a:ea typeface="Roboto Mono"/>
                <a:cs typeface="Roboto Mono"/>
                <a:sym typeface="Roboto Mono"/>
              </a:rPr>
              <a:t>boolean</a:t>
            </a:r>
            <a:r>
              <a:rPr lang="en" sz="1600">
                <a:solidFill>
                  <a:srgbClr val="D4D4D4"/>
                </a:solidFill>
                <a:highlight>
                  <a:srgbClr val="1E1E1E"/>
                </a:highlight>
                <a:latin typeface="Roboto Mono"/>
                <a:ea typeface="Roboto Mono"/>
                <a:cs typeface="Roboto Mono"/>
                <a:sym typeface="Roboto Mono"/>
              </a:rPr>
              <a:t> </a:t>
            </a:r>
            <a:r>
              <a:rPr lang="en" sz="1600">
                <a:solidFill>
                  <a:srgbClr val="9CDCFE"/>
                </a:solidFill>
                <a:highlight>
                  <a:srgbClr val="1E1E1E"/>
                </a:highlight>
                <a:latin typeface="Roboto Mono"/>
                <a:ea typeface="Roboto Mono"/>
                <a:cs typeface="Roboto Mono"/>
                <a:sym typeface="Roboto Mono"/>
              </a:rPr>
              <a:t>attend</a:t>
            </a:r>
            <a:r>
              <a:rPr lang="en" sz="1600">
                <a:solidFill>
                  <a:srgbClr val="D4D4D4"/>
                </a:solidFill>
                <a:highlight>
                  <a:srgbClr val="1E1E1E"/>
                </a:highlight>
                <a:latin typeface="Roboto Mono"/>
                <a:ea typeface="Roboto Mono"/>
                <a:cs typeface="Roboto Mono"/>
                <a:sym typeface="Roboto Mono"/>
              </a:rPr>
              <a:t> = </a:t>
            </a:r>
            <a:r>
              <a:rPr lang="en" sz="1600">
                <a:solidFill>
                  <a:srgbClr val="DCDCAA"/>
                </a:solidFill>
                <a:highlight>
                  <a:srgbClr val="1E1E1E"/>
                </a:highlight>
                <a:latin typeface="Roboto Mono"/>
                <a:ea typeface="Roboto Mono"/>
                <a:cs typeface="Roboto Mono"/>
                <a:sym typeface="Roboto Mono"/>
              </a:rPr>
              <a:t>likelyToAttend</a:t>
            </a:r>
            <a:r>
              <a:rPr lang="en" sz="1600">
                <a:solidFill>
                  <a:srgbClr val="D4D4D4"/>
                </a:solidFill>
                <a:highlight>
                  <a:srgbClr val="1E1E1E"/>
                </a:highlight>
                <a:latin typeface="Roboto Mono"/>
                <a:ea typeface="Roboto Mono"/>
                <a:cs typeface="Roboto Mono"/>
                <a:sym typeface="Roboto Mono"/>
              </a:rPr>
              <a:t>(</a:t>
            </a:r>
            <a:endParaRPr sz="1600">
              <a:solidFill>
                <a:srgbClr val="D4D4D4"/>
              </a:solidFill>
              <a:highlight>
                <a:srgbClr val="1E1E1E"/>
              </a:highlight>
              <a:latin typeface="Roboto Mono"/>
              <a:ea typeface="Roboto Mono"/>
              <a:cs typeface="Roboto Mono"/>
              <a:sym typeface="Roboto Mono"/>
            </a:endParaRPr>
          </a:p>
          <a:p>
            <a:pPr indent="457200" lvl="0" marL="0" rtl="0" algn="l">
              <a:lnSpc>
                <a:spcPct val="135714"/>
              </a:lnSpc>
              <a:spcBef>
                <a:spcPts val="0"/>
              </a:spcBef>
              <a:spcAft>
                <a:spcPts val="0"/>
              </a:spcAft>
              <a:buClr>
                <a:schemeClr val="dk1"/>
              </a:buClr>
              <a:buSzPts val="1100"/>
              <a:buFont typeface="Arial"/>
              <a:buNone/>
            </a:pPr>
            <a:r>
              <a:rPr lang="en" sz="1600">
                <a:solidFill>
                  <a:srgbClr val="9CDCFE"/>
                </a:solidFill>
                <a:highlight>
                  <a:srgbClr val="1E1E1E"/>
                </a:highlight>
                <a:latin typeface="Roboto Mono"/>
                <a:ea typeface="Roboto Mono"/>
                <a:cs typeface="Roboto Mono"/>
                <a:sym typeface="Roboto Mono"/>
              </a:rPr>
              <a:t>ben</a:t>
            </a:r>
            <a:r>
              <a:rPr lang="en" sz="1600">
                <a:solidFill>
                  <a:srgbClr val="D4D4D4"/>
                </a:solidFill>
                <a:highlight>
                  <a:srgbClr val="1E1E1E"/>
                </a:highlight>
                <a:latin typeface="Roboto Mono"/>
                <a:ea typeface="Roboto Mono"/>
                <a:cs typeface="Roboto Mono"/>
                <a:sym typeface="Roboto Mono"/>
              </a:rPr>
              <a:t>.</a:t>
            </a:r>
            <a:r>
              <a:rPr lang="en" sz="1600">
                <a:solidFill>
                  <a:srgbClr val="9CDCFE"/>
                </a:solidFill>
                <a:highlight>
                  <a:srgbClr val="1E1E1E"/>
                </a:highlight>
                <a:latin typeface="Roboto Mono"/>
                <a:ea typeface="Roboto Mono"/>
                <a:cs typeface="Roboto Mono"/>
                <a:sym typeface="Roboto Mono"/>
              </a:rPr>
              <a:t>grade</a:t>
            </a:r>
            <a:r>
              <a:rPr lang="en" sz="1600">
                <a:solidFill>
                  <a:srgbClr val="D4D4D4"/>
                </a:solidFill>
                <a:highlight>
                  <a:srgbClr val="1E1E1E"/>
                </a:highlight>
                <a:latin typeface="Roboto Mono"/>
                <a:ea typeface="Roboto Mono"/>
                <a:cs typeface="Roboto Mono"/>
                <a:sym typeface="Roboto Mono"/>
              </a:rPr>
              <a:t>,</a:t>
            </a:r>
            <a:endParaRPr sz="1600">
              <a:solidFill>
                <a:srgbClr val="D4D4D4"/>
              </a:solidFill>
              <a:highlight>
                <a:srgbClr val="1E1E1E"/>
              </a:highlight>
              <a:latin typeface="Roboto Mono"/>
              <a:ea typeface="Roboto Mono"/>
              <a:cs typeface="Roboto Mono"/>
              <a:sym typeface="Roboto Mono"/>
            </a:endParaRPr>
          </a:p>
          <a:p>
            <a:pPr indent="457200" lvl="0" marL="0" rtl="0" algn="l">
              <a:lnSpc>
                <a:spcPct val="135714"/>
              </a:lnSpc>
              <a:spcBef>
                <a:spcPts val="0"/>
              </a:spcBef>
              <a:spcAft>
                <a:spcPts val="0"/>
              </a:spcAft>
              <a:buClr>
                <a:schemeClr val="dk1"/>
              </a:buClr>
              <a:buSzPts val="1100"/>
              <a:buFont typeface="Arial"/>
              <a:buNone/>
            </a:pPr>
            <a:r>
              <a:rPr lang="en" sz="1600">
                <a:solidFill>
                  <a:srgbClr val="9CDCFE"/>
                </a:solidFill>
                <a:highlight>
                  <a:srgbClr val="1E1E1E"/>
                </a:highlight>
                <a:latin typeface="Roboto Mono"/>
                <a:ea typeface="Roboto Mono"/>
                <a:cs typeface="Roboto Mono"/>
                <a:sym typeface="Roboto Mono"/>
              </a:rPr>
              <a:t>ben</a:t>
            </a:r>
            <a:r>
              <a:rPr lang="en" sz="1600">
                <a:solidFill>
                  <a:srgbClr val="D4D4D4"/>
                </a:solidFill>
                <a:highlight>
                  <a:srgbClr val="1E1E1E"/>
                </a:highlight>
                <a:latin typeface="Roboto Mono"/>
                <a:ea typeface="Roboto Mono"/>
                <a:cs typeface="Roboto Mono"/>
                <a:sym typeface="Roboto Mono"/>
              </a:rPr>
              <a:t>.</a:t>
            </a:r>
            <a:r>
              <a:rPr lang="en" sz="1600">
                <a:solidFill>
                  <a:srgbClr val="9CDCFE"/>
                </a:solidFill>
                <a:highlight>
                  <a:srgbClr val="1E1E1E"/>
                </a:highlight>
                <a:latin typeface="Roboto Mono"/>
                <a:ea typeface="Roboto Mono"/>
                <a:cs typeface="Roboto Mono"/>
                <a:sym typeface="Roboto Mono"/>
              </a:rPr>
              <a:t>meetingsPerWeek</a:t>
            </a:r>
            <a:endParaRPr sz="1600">
              <a:solidFill>
                <a:srgbClr val="9CDCFE"/>
              </a:solidFill>
              <a:highlight>
                <a:srgbClr val="1E1E1E"/>
              </a:highlight>
              <a:latin typeface="Roboto Mono"/>
              <a:ea typeface="Roboto Mono"/>
              <a:cs typeface="Roboto Mono"/>
              <a:sym typeface="Roboto Mono"/>
            </a:endParaRPr>
          </a:p>
          <a:p>
            <a:pPr indent="0" lvl="0" marL="0" rtl="0" algn="l">
              <a:lnSpc>
                <a:spcPct val="135714"/>
              </a:lnSpc>
              <a:spcBef>
                <a:spcPts val="0"/>
              </a:spcBef>
              <a:spcAft>
                <a:spcPts val="0"/>
              </a:spcAft>
              <a:buClr>
                <a:schemeClr val="dk1"/>
              </a:buClr>
              <a:buSzPts val="1100"/>
              <a:buFont typeface="Arial"/>
              <a:buNone/>
            </a:pPr>
            <a:r>
              <a:rPr lang="en" sz="1600">
                <a:solidFill>
                  <a:srgbClr val="D4D4D4"/>
                </a:solidFill>
                <a:highlight>
                  <a:srgbClr val="1E1E1E"/>
                </a:highlight>
                <a:latin typeface="Roboto Mono"/>
                <a:ea typeface="Roboto Mono"/>
                <a:cs typeface="Roboto Mono"/>
                <a:sym typeface="Roboto Mono"/>
              </a:rPr>
              <a:t>);</a:t>
            </a:r>
            <a:endParaRPr sz="1600">
              <a:solidFill>
                <a:srgbClr val="4EC9B0"/>
              </a:solidFill>
              <a:highlight>
                <a:srgbClr val="1E1E1E"/>
              </a:highlight>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Review of Functions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4"/>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What are methods</a:t>
            </a:r>
            <a:endParaRPr/>
          </a:p>
        </p:txBody>
      </p:sp>
      <p:sp>
        <p:nvSpPr>
          <p:cNvPr id="255" name="Google Shape;255;p44"/>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With a class, we can declare a function inside of it, called a </a:t>
            </a:r>
            <a:r>
              <a:rPr b="1" lang="en"/>
              <a:t>method</a:t>
            </a:r>
            <a:r>
              <a:rPr lang="en"/>
              <a:t>, which has access to to the fields we declared (and other methods).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Methods are like functions in the way they are created….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i="1" lang="en"/>
              <a:t>Remember, to use a method, it must be called from an actual instance of the class, as the class is just a blueprint.</a:t>
            </a:r>
            <a:endParaRPr/>
          </a:p>
        </p:txBody>
      </p:sp>
      <p:sp>
        <p:nvSpPr>
          <p:cNvPr id="256" name="Google Shape;256;p44"/>
          <p:cNvSpPr txBox="1"/>
          <p:nvPr>
            <p:ph idx="2" type="body"/>
          </p:nvPr>
        </p:nvSpPr>
        <p:spPr>
          <a:xfrm>
            <a:off x="4717500" y="1152475"/>
            <a:ext cx="4114800" cy="17070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sz="1250">
                <a:solidFill>
                  <a:srgbClr val="569CD6"/>
                </a:solidFill>
                <a:highlight>
                  <a:schemeClr val="dk2"/>
                </a:highlight>
                <a:latin typeface="Consolas"/>
                <a:ea typeface="Consolas"/>
                <a:cs typeface="Consolas"/>
                <a:sym typeface="Consolas"/>
              </a:rPr>
              <a:t>public</a:t>
            </a:r>
            <a:r>
              <a:rPr lang="en" sz="1250">
                <a:solidFill>
                  <a:srgbClr val="D4D4D4"/>
                </a:solidFill>
                <a:highlight>
                  <a:schemeClr val="dk2"/>
                </a:highlight>
                <a:latin typeface="Consolas"/>
                <a:ea typeface="Consolas"/>
                <a:cs typeface="Consolas"/>
                <a:sym typeface="Consolas"/>
              </a:rPr>
              <a:t> </a:t>
            </a:r>
            <a:r>
              <a:rPr lang="en" sz="1250">
                <a:solidFill>
                  <a:srgbClr val="569CD6"/>
                </a:solidFill>
                <a:highlight>
                  <a:schemeClr val="dk2"/>
                </a:highlight>
                <a:latin typeface="Consolas"/>
                <a:ea typeface="Consolas"/>
                <a:cs typeface="Consolas"/>
                <a:sym typeface="Consolas"/>
              </a:rPr>
              <a:t>static</a:t>
            </a:r>
            <a:r>
              <a:rPr lang="en" sz="1250">
                <a:solidFill>
                  <a:srgbClr val="D4D4D4"/>
                </a:solidFill>
                <a:highlight>
                  <a:schemeClr val="dk2"/>
                </a:highlight>
                <a:latin typeface="Consolas"/>
                <a:ea typeface="Consolas"/>
                <a:cs typeface="Consolas"/>
                <a:sym typeface="Consolas"/>
              </a:rPr>
              <a:t> </a:t>
            </a:r>
            <a:r>
              <a:rPr lang="en" sz="1250">
                <a:solidFill>
                  <a:srgbClr val="4EC9B0"/>
                </a:solidFill>
                <a:highlight>
                  <a:schemeClr val="dk2"/>
                </a:highlight>
                <a:latin typeface="Consolas"/>
                <a:ea typeface="Consolas"/>
                <a:cs typeface="Consolas"/>
                <a:sym typeface="Consolas"/>
              </a:rPr>
              <a:t>boolean</a:t>
            </a:r>
            <a:r>
              <a:rPr lang="en" sz="1250">
                <a:solidFill>
                  <a:srgbClr val="D4D4D4"/>
                </a:solidFill>
                <a:highlight>
                  <a:schemeClr val="dk2"/>
                </a:highlight>
                <a:latin typeface="Consolas"/>
                <a:ea typeface="Consolas"/>
                <a:cs typeface="Consolas"/>
                <a:sym typeface="Consolas"/>
              </a:rPr>
              <a:t> </a:t>
            </a:r>
            <a:r>
              <a:rPr lang="en" sz="1250">
                <a:solidFill>
                  <a:srgbClr val="DCDCAA"/>
                </a:solidFill>
                <a:highlight>
                  <a:schemeClr val="dk2"/>
                </a:highlight>
                <a:latin typeface="Consolas"/>
                <a:ea typeface="Consolas"/>
                <a:cs typeface="Consolas"/>
                <a:sym typeface="Consolas"/>
              </a:rPr>
              <a:t>likelyToAttend</a:t>
            </a:r>
            <a:r>
              <a:rPr lang="en" sz="1250">
                <a:solidFill>
                  <a:srgbClr val="D4D4D4"/>
                </a:solidFill>
                <a:highlight>
                  <a:schemeClr val="dk2"/>
                </a:highlight>
                <a:latin typeface="Consolas"/>
                <a:ea typeface="Consolas"/>
                <a:cs typeface="Consolas"/>
                <a:sym typeface="Consolas"/>
              </a:rPr>
              <a:t>(</a:t>
            </a:r>
            <a:r>
              <a:rPr lang="en" sz="1250">
                <a:solidFill>
                  <a:srgbClr val="4EC9B0"/>
                </a:solidFill>
                <a:highlight>
                  <a:schemeClr val="dk2"/>
                </a:highlight>
                <a:latin typeface="Consolas"/>
                <a:ea typeface="Consolas"/>
                <a:cs typeface="Consolas"/>
                <a:sym typeface="Consolas"/>
              </a:rPr>
              <a:t>String</a:t>
            </a:r>
            <a:r>
              <a:rPr lang="en" sz="1250">
                <a:solidFill>
                  <a:srgbClr val="D4D4D4"/>
                </a:solidFill>
                <a:highlight>
                  <a:schemeClr val="dk2"/>
                </a:highlight>
                <a:latin typeface="Consolas"/>
                <a:ea typeface="Consolas"/>
                <a:cs typeface="Consolas"/>
                <a:sym typeface="Consolas"/>
              </a:rPr>
              <a:t> </a:t>
            </a:r>
            <a:r>
              <a:rPr lang="en" sz="1250">
                <a:solidFill>
                  <a:srgbClr val="9CDCFE"/>
                </a:solidFill>
                <a:highlight>
                  <a:schemeClr val="dk2"/>
                </a:highlight>
                <a:latin typeface="Consolas"/>
                <a:ea typeface="Consolas"/>
                <a:cs typeface="Consolas"/>
                <a:sym typeface="Consolas"/>
              </a:rPr>
              <a:t>name, </a:t>
            </a:r>
            <a:r>
              <a:rPr lang="en" sz="1250">
                <a:solidFill>
                  <a:srgbClr val="4EC9B0"/>
                </a:solidFill>
                <a:highlight>
                  <a:schemeClr val="dk2"/>
                </a:highlight>
                <a:latin typeface="Consolas"/>
                <a:ea typeface="Consolas"/>
                <a:cs typeface="Consolas"/>
                <a:sym typeface="Consolas"/>
              </a:rPr>
              <a:t>int</a:t>
            </a:r>
            <a:r>
              <a:rPr lang="en" sz="1250">
                <a:solidFill>
                  <a:srgbClr val="D4D4D4"/>
                </a:solidFill>
                <a:highlight>
                  <a:schemeClr val="dk2"/>
                </a:highlight>
                <a:latin typeface="Consolas"/>
                <a:ea typeface="Consolas"/>
                <a:cs typeface="Consolas"/>
                <a:sym typeface="Consolas"/>
              </a:rPr>
              <a:t> </a:t>
            </a:r>
            <a:r>
              <a:rPr lang="en" sz="1250">
                <a:solidFill>
                  <a:srgbClr val="9CDCFE"/>
                </a:solidFill>
                <a:highlight>
                  <a:schemeClr val="dk2"/>
                </a:highlight>
                <a:latin typeface="Consolas"/>
                <a:ea typeface="Consolas"/>
                <a:cs typeface="Consolas"/>
                <a:sym typeface="Consolas"/>
              </a:rPr>
              <a:t>grade</a:t>
            </a:r>
            <a:r>
              <a:rPr lang="en" sz="1250">
                <a:solidFill>
                  <a:srgbClr val="D4D4D4"/>
                </a:solidFill>
                <a:highlight>
                  <a:schemeClr val="dk2"/>
                </a:highlight>
                <a:latin typeface="Consolas"/>
                <a:ea typeface="Consolas"/>
                <a:cs typeface="Consolas"/>
                <a:sym typeface="Consolas"/>
              </a:rPr>
              <a:t>, </a:t>
            </a:r>
            <a:r>
              <a:rPr lang="en" sz="1250">
                <a:solidFill>
                  <a:srgbClr val="4EC9B0"/>
                </a:solidFill>
                <a:highlight>
                  <a:schemeClr val="dk2"/>
                </a:highlight>
                <a:latin typeface="Consolas"/>
                <a:ea typeface="Consolas"/>
                <a:cs typeface="Consolas"/>
                <a:sym typeface="Consolas"/>
              </a:rPr>
              <a:t>double</a:t>
            </a:r>
            <a:r>
              <a:rPr lang="en" sz="1250">
                <a:solidFill>
                  <a:srgbClr val="D4D4D4"/>
                </a:solidFill>
                <a:highlight>
                  <a:schemeClr val="dk2"/>
                </a:highlight>
                <a:latin typeface="Consolas"/>
                <a:ea typeface="Consolas"/>
                <a:cs typeface="Consolas"/>
                <a:sym typeface="Consolas"/>
              </a:rPr>
              <a:t> </a:t>
            </a:r>
            <a:r>
              <a:rPr lang="en" sz="1250">
                <a:solidFill>
                  <a:srgbClr val="9CDCFE"/>
                </a:solidFill>
                <a:highlight>
                  <a:schemeClr val="dk2"/>
                </a:highlight>
                <a:latin typeface="Consolas"/>
                <a:ea typeface="Consolas"/>
                <a:cs typeface="Consolas"/>
                <a:sym typeface="Consolas"/>
              </a:rPr>
              <a:t>meetings</a:t>
            </a:r>
            <a:r>
              <a:rPr lang="en" sz="1250">
                <a:solidFill>
                  <a:srgbClr val="D4D4D4"/>
                </a:solidFill>
                <a:highlight>
                  <a:schemeClr val="dk2"/>
                </a:highlight>
                <a:latin typeface="Consolas"/>
                <a:ea typeface="Consolas"/>
                <a:cs typeface="Consolas"/>
                <a:sym typeface="Consolas"/>
              </a:rPr>
              <a:t>) {}</a:t>
            </a:r>
            <a:endParaRPr sz="1250"/>
          </a:p>
        </p:txBody>
      </p:sp>
      <p:sp>
        <p:nvSpPr>
          <p:cNvPr id="257" name="Google Shape;257;p44"/>
          <p:cNvSpPr txBox="1"/>
          <p:nvPr>
            <p:ph idx="2" type="body"/>
          </p:nvPr>
        </p:nvSpPr>
        <p:spPr>
          <a:xfrm>
            <a:off x="4717500" y="3103075"/>
            <a:ext cx="4114800" cy="17070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150">
                <a:solidFill>
                  <a:srgbClr val="569CD6"/>
                </a:solidFill>
                <a:highlight>
                  <a:schemeClr val="dk2"/>
                </a:highlight>
                <a:latin typeface="Consolas"/>
                <a:ea typeface="Consolas"/>
                <a:cs typeface="Consolas"/>
                <a:sym typeface="Consolas"/>
              </a:rPr>
              <a:t>class</a:t>
            </a:r>
            <a:r>
              <a:rPr lang="en" sz="1150">
                <a:solidFill>
                  <a:srgbClr val="D4D4D4"/>
                </a:solidFill>
                <a:highlight>
                  <a:schemeClr val="dk2"/>
                </a:highlight>
                <a:latin typeface="Consolas"/>
                <a:ea typeface="Consolas"/>
                <a:cs typeface="Consolas"/>
                <a:sym typeface="Consolas"/>
              </a:rPr>
              <a:t> </a:t>
            </a:r>
            <a:r>
              <a:rPr lang="en" sz="1150">
                <a:solidFill>
                  <a:srgbClr val="4EC9B0"/>
                </a:solidFill>
                <a:highlight>
                  <a:schemeClr val="dk2"/>
                </a:highlight>
                <a:latin typeface="Consolas"/>
                <a:ea typeface="Consolas"/>
                <a:cs typeface="Consolas"/>
                <a:sym typeface="Consolas"/>
              </a:rPr>
              <a:t>Person</a:t>
            </a:r>
            <a:r>
              <a:rPr lang="en" sz="1150">
                <a:solidFill>
                  <a:srgbClr val="D4D4D4"/>
                </a:solidFill>
                <a:highlight>
                  <a:schemeClr val="dk2"/>
                </a:highlight>
                <a:latin typeface="Consolas"/>
                <a:ea typeface="Consolas"/>
                <a:cs typeface="Consolas"/>
                <a:sym typeface="Consolas"/>
              </a:rPr>
              <a:t> {</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150">
                <a:solidFill>
                  <a:srgbClr val="D4D4D4"/>
                </a:solidFill>
                <a:highlight>
                  <a:schemeClr val="dk2"/>
                </a:highlight>
                <a:latin typeface="Consolas"/>
                <a:ea typeface="Consolas"/>
                <a:cs typeface="Consolas"/>
                <a:sym typeface="Consolas"/>
              </a:rPr>
              <a:t>    </a:t>
            </a:r>
            <a:r>
              <a:rPr lang="en" sz="1150">
                <a:solidFill>
                  <a:srgbClr val="4EC9B0"/>
                </a:solidFill>
                <a:highlight>
                  <a:schemeClr val="dk2"/>
                </a:highlight>
                <a:latin typeface="Consolas"/>
                <a:ea typeface="Consolas"/>
                <a:cs typeface="Consolas"/>
                <a:sym typeface="Consolas"/>
              </a:rPr>
              <a:t>String</a:t>
            </a:r>
            <a:r>
              <a:rPr lang="en" sz="1150">
                <a:solidFill>
                  <a:srgbClr val="D4D4D4"/>
                </a:solidFill>
                <a:highlight>
                  <a:schemeClr val="dk2"/>
                </a:highlight>
                <a:latin typeface="Consolas"/>
                <a:ea typeface="Consolas"/>
                <a:cs typeface="Consolas"/>
                <a:sym typeface="Consolas"/>
              </a:rPr>
              <a:t> </a:t>
            </a:r>
            <a:r>
              <a:rPr lang="en" sz="1150">
                <a:solidFill>
                  <a:srgbClr val="9CDCFE"/>
                </a:solidFill>
                <a:highlight>
                  <a:schemeClr val="dk2"/>
                </a:highlight>
                <a:latin typeface="Consolas"/>
                <a:ea typeface="Consolas"/>
                <a:cs typeface="Consolas"/>
                <a:sym typeface="Consolas"/>
              </a:rPr>
              <a:t>name</a:t>
            </a:r>
            <a:r>
              <a:rPr lang="en" sz="1150">
                <a:solidFill>
                  <a:srgbClr val="D4D4D4"/>
                </a:solidFill>
                <a:highlight>
                  <a:schemeClr val="dk2"/>
                </a:highlight>
                <a:latin typeface="Consolas"/>
                <a:ea typeface="Consolas"/>
                <a:cs typeface="Consolas"/>
                <a:sym typeface="Consolas"/>
              </a:rPr>
              <a:t>;</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150">
                <a:solidFill>
                  <a:srgbClr val="D4D4D4"/>
                </a:solidFill>
                <a:highlight>
                  <a:schemeClr val="dk2"/>
                </a:highlight>
                <a:latin typeface="Consolas"/>
                <a:ea typeface="Consolas"/>
                <a:cs typeface="Consolas"/>
                <a:sym typeface="Consolas"/>
              </a:rPr>
              <a:t>    </a:t>
            </a:r>
            <a:r>
              <a:rPr lang="en" sz="1150">
                <a:solidFill>
                  <a:srgbClr val="4EC9B0"/>
                </a:solidFill>
                <a:highlight>
                  <a:schemeClr val="dk2"/>
                </a:highlight>
                <a:latin typeface="Consolas"/>
                <a:ea typeface="Consolas"/>
                <a:cs typeface="Consolas"/>
                <a:sym typeface="Consolas"/>
              </a:rPr>
              <a:t>int</a:t>
            </a:r>
            <a:r>
              <a:rPr lang="en" sz="1150">
                <a:solidFill>
                  <a:srgbClr val="D4D4D4"/>
                </a:solidFill>
                <a:highlight>
                  <a:schemeClr val="dk2"/>
                </a:highlight>
                <a:latin typeface="Consolas"/>
                <a:ea typeface="Consolas"/>
                <a:cs typeface="Consolas"/>
                <a:sym typeface="Consolas"/>
              </a:rPr>
              <a:t> </a:t>
            </a:r>
            <a:r>
              <a:rPr lang="en" sz="1150">
                <a:solidFill>
                  <a:srgbClr val="9CDCFE"/>
                </a:solidFill>
                <a:highlight>
                  <a:schemeClr val="dk2"/>
                </a:highlight>
                <a:latin typeface="Consolas"/>
                <a:ea typeface="Consolas"/>
                <a:cs typeface="Consolas"/>
                <a:sym typeface="Consolas"/>
              </a:rPr>
              <a:t>grade</a:t>
            </a:r>
            <a:r>
              <a:rPr lang="en" sz="1150">
                <a:solidFill>
                  <a:srgbClr val="D4D4D4"/>
                </a:solidFill>
                <a:highlight>
                  <a:schemeClr val="dk2"/>
                </a:highlight>
                <a:latin typeface="Consolas"/>
                <a:ea typeface="Consolas"/>
                <a:cs typeface="Consolas"/>
                <a:sym typeface="Consolas"/>
              </a:rPr>
              <a:t>;</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None/>
            </a:pPr>
            <a:r>
              <a:rPr lang="en" sz="1150">
                <a:solidFill>
                  <a:srgbClr val="D4D4D4"/>
                </a:solidFill>
                <a:highlight>
                  <a:schemeClr val="dk2"/>
                </a:highlight>
                <a:latin typeface="Consolas"/>
                <a:ea typeface="Consolas"/>
                <a:cs typeface="Consolas"/>
                <a:sym typeface="Consolas"/>
              </a:rPr>
              <a:t>    </a:t>
            </a:r>
            <a:r>
              <a:rPr lang="en" sz="1150">
                <a:solidFill>
                  <a:srgbClr val="4EC9B0"/>
                </a:solidFill>
                <a:highlight>
                  <a:schemeClr val="dk2"/>
                </a:highlight>
                <a:latin typeface="Consolas"/>
                <a:ea typeface="Consolas"/>
                <a:cs typeface="Consolas"/>
                <a:sym typeface="Consolas"/>
              </a:rPr>
              <a:t>double</a:t>
            </a:r>
            <a:r>
              <a:rPr lang="en" sz="1150">
                <a:solidFill>
                  <a:srgbClr val="D4D4D4"/>
                </a:solidFill>
                <a:highlight>
                  <a:schemeClr val="dk2"/>
                </a:highlight>
                <a:latin typeface="Consolas"/>
                <a:ea typeface="Consolas"/>
                <a:cs typeface="Consolas"/>
                <a:sym typeface="Consolas"/>
              </a:rPr>
              <a:t> </a:t>
            </a:r>
            <a:r>
              <a:rPr lang="en" sz="1150">
                <a:solidFill>
                  <a:srgbClr val="9CDCFE"/>
                </a:solidFill>
                <a:highlight>
                  <a:schemeClr val="dk2"/>
                </a:highlight>
                <a:latin typeface="Consolas"/>
                <a:ea typeface="Consolas"/>
                <a:cs typeface="Consolas"/>
                <a:sym typeface="Consolas"/>
              </a:rPr>
              <a:t>meetingsPerWeek</a:t>
            </a:r>
            <a:r>
              <a:rPr lang="en" sz="1150">
                <a:solidFill>
                  <a:srgbClr val="D4D4D4"/>
                </a:solidFill>
                <a:highlight>
                  <a:schemeClr val="dk2"/>
                </a:highlight>
                <a:latin typeface="Consolas"/>
                <a:ea typeface="Consolas"/>
                <a:cs typeface="Consolas"/>
                <a:sym typeface="Consolas"/>
              </a:rPr>
              <a:t>;</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None/>
            </a:pPr>
            <a:r>
              <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None/>
            </a:pPr>
            <a:r>
              <a:rPr lang="en" sz="1150">
                <a:solidFill>
                  <a:srgbClr val="D4D4D4"/>
                </a:solidFill>
                <a:highlight>
                  <a:schemeClr val="dk2"/>
                </a:highlight>
                <a:latin typeface="Consolas"/>
                <a:ea typeface="Consolas"/>
                <a:cs typeface="Consolas"/>
                <a:sym typeface="Consolas"/>
              </a:rPr>
              <a:t>    </a:t>
            </a:r>
            <a:r>
              <a:rPr lang="en" sz="1150">
                <a:solidFill>
                  <a:srgbClr val="569CD6"/>
                </a:solidFill>
                <a:highlight>
                  <a:schemeClr val="dk2"/>
                </a:highlight>
                <a:latin typeface="Consolas"/>
                <a:ea typeface="Consolas"/>
                <a:cs typeface="Consolas"/>
                <a:sym typeface="Consolas"/>
              </a:rPr>
              <a:t>public</a:t>
            </a:r>
            <a:r>
              <a:rPr lang="en" sz="1150">
                <a:solidFill>
                  <a:srgbClr val="D4D4D4"/>
                </a:solidFill>
                <a:highlight>
                  <a:schemeClr val="dk2"/>
                </a:highlight>
                <a:latin typeface="Consolas"/>
                <a:ea typeface="Consolas"/>
                <a:cs typeface="Consolas"/>
                <a:sym typeface="Consolas"/>
              </a:rPr>
              <a:t> </a:t>
            </a:r>
            <a:r>
              <a:rPr lang="en" sz="1150">
                <a:solidFill>
                  <a:srgbClr val="4EC9B0"/>
                </a:solidFill>
                <a:highlight>
                  <a:schemeClr val="dk2"/>
                </a:highlight>
                <a:latin typeface="Consolas"/>
                <a:ea typeface="Consolas"/>
                <a:cs typeface="Consolas"/>
                <a:sym typeface="Consolas"/>
              </a:rPr>
              <a:t>boolean</a:t>
            </a:r>
            <a:r>
              <a:rPr lang="en" sz="1150">
                <a:solidFill>
                  <a:srgbClr val="D4D4D4"/>
                </a:solidFill>
                <a:highlight>
                  <a:schemeClr val="dk2"/>
                </a:highlight>
                <a:latin typeface="Consolas"/>
                <a:ea typeface="Consolas"/>
                <a:cs typeface="Consolas"/>
                <a:sym typeface="Consolas"/>
              </a:rPr>
              <a:t> </a:t>
            </a:r>
            <a:r>
              <a:rPr lang="en" sz="1150">
                <a:solidFill>
                  <a:srgbClr val="DCDCAA"/>
                </a:solidFill>
                <a:highlight>
                  <a:schemeClr val="dk2"/>
                </a:highlight>
                <a:latin typeface="Consolas"/>
                <a:ea typeface="Consolas"/>
                <a:cs typeface="Consolas"/>
                <a:sym typeface="Consolas"/>
              </a:rPr>
              <a:t>likelyToAttend</a:t>
            </a:r>
            <a:r>
              <a:rPr lang="en" sz="1150">
                <a:solidFill>
                  <a:srgbClr val="D4D4D4"/>
                </a:solidFill>
                <a:highlight>
                  <a:schemeClr val="dk2"/>
                </a:highlight>
                <a:latin typeface="Consolas"/>
                <a:ea typeface="Consolas"/>
                <a:cs typeface="Consolas"/>
                <a:sym typeface="Consolas"/>
              </a:rPr>
              <a:t>() {}</a:t>
            </a:r>
            <a:endParaRPr sz="1150">
              <a:solidFill>
                <a:srgbClr val="D4D4D4"/>
              </a:solidFill>
              <a:highlight>
                <a:schemeClr val="dk2"/>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150">
                <a:solidFill>
                  <a:srgbClr val="D4D4D4"/>
                </a:solidFill>
                <a:highlight>
                  <a:schemeClr val="dk2"/>
                </a:highlight>
                <a:latin typeface="Consolas"/>
                <a:ea typeface="Consolas"/>
                <a:cs typeface="Consolas"/>
                <a:sym typeface="Consolas"/>
              </a:rPr>
              <a:t>}</a:t>
            </a:r>
            <a:endParaRPr sz="1150">
              <a:solidFill>
                <a:srgbClr val="D4D4D4"/>
              </a:solidFill>
              <a:highlight>
                <a:schemeClr val="dk2"/>
              </a:highlight>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5"/>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Creating a Method</a:t>
            </a:r>
            <a:endParaRPr/>
          </a:p>
        </p:txBody>
      </p:sp>
      <p:sp>
        <p:nvSpPr>
          <p:cNvPr id="263" name="Google Shape;263;p45"/>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fontScale="85000" lnSpcReduction="20000"/>
          </a:bodyPr>
          <a:lstStyle/>
          <a:p>
            <a:pPr indent="0" lvl="0" marL="0" rtl="0" algn="l">
              <a:lnSpc>
                <a:spcPct val="135714"/>
              </a:lnSpc>
              <a:spcBef>
                <a:spcPts val="0"/>
              </a:spcBef>
              <a:spcAft>
                <a:spcPts val="0"/>
              </a:spcAft>
              <a:buClr>
                <a:schemeClr val="dk1"/>
              </a:buClr>
              <a:buSzPct val="104761"/>
              <a:buFont typeface="Arial"/>
              <a:buNone/>
            </a:pPr>
            <a:r>
              <a:rPr lang="en" sz="1050">
                <a:solidFill>
                  <a:srgbClr val="569CD6"/>
                </a:solidFill>
                <a:highlight>
                  <a:srgbClr val="1E1E1E"/>
                </a:highlight>
                <a:latin typeface="Consolas"/>
                <a:ea typeface="Consolas"/>
                <a:cs typeface="Consolas"/>
                <a:sym typeface="Consolas"/>
              </a:rPr>
              <a:t>class</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boolean</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likelyToAttend</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C586C0"/>
                </a:solidFill>
                <a:highlight>
                  <a:srgbClr val="1E1E1E"/>
                </a:highlight>
                <a:latin typeface="Consolas"/>
                <a:ea typeface="Consolas"/>
                <a:cs typeface="Consolas"/>
                <a:sym typeface="Consolas"/>
              </a:rPr>
              <a:t>if</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&gt; </a:t>
            </a:r>
            <a:r>
              <a:rPr lang="en" sz="1050">
                <a:solidFill>
                  <a:srgbClr val="B5CEA8"/>
                </a:solidFill>
                <a:highlight>
                  <a:srgbClr val="1E1E1E"/>
                </a:highlight>
                <a:latin typeface="Consolas"/>
                <a:ea typeface="Consolas"/>
                <a:cs typeface="Consolas"/>
                <a:sym typeface="Consolas"/>
              </a:rPr>
              <a:t>12</a:t>
            </a:r>
            <a:r>
              <a:rPr lang="en" sz="1050">
                <a:solidFill>
                  <a:srgbClr val="D4D4D4"/>
                </a:solidFill>
                <a:highlight>
                  <a:srgbClr val="1E1E1E"/>
                </a:highlight>
                <a:latin typeface="Consolas"/>
                <a:ea typeface="Consolas"/>
                <a:cs typeface="Consolas"/>
                <a:sym typeface="Consolas"/>
              </a:rPr>
              <a:t> ||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&lt; </a:t>
            </a:r>
            <a:r>
              <a:rPr lang="en" sz="1050">
                <a:solidFill>
                  <a:srgbClr val="B5CEA8"/>
                </a:solidFill>
                <a:highlight>
                  <a:srgbClr val="1E1E1E"/>
                </a:highlight>
                <a:latin typeface="Consolas"/>
                <a:ea typeface="Consolas"/>
                <a:cs typeface="Consolas"/>
                <a:sym typeface="Consolas"/>
              </a:rPr>
              <a:t>9</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C586C0"/>
                </a:solidFill>
                <a:highlight>
                  <a:srgbClr val="1E1E1E"/>
                </a:highlight>
                <a:latin typeface="Consolas"/>
                <a:ea typeface="Consolas"/>
                <a:cs typeface="Consolas"/>
                <a:sym typeface="Consolas"/>
              </a:rPr>
              <a:t>return</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false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C586C0"/>
                </a:solidFill>
                <a:highlight>
                  <a:srgbClr val="1E1E1E"/>
                </a:highlight>
                <a:latin typeface="Consolas"/>
                <a:ea typeface="Consolas"/>
                <a:cs typeface="Consolas"/>
                <a:sym typeface="Consolas"/>
              </a:rPr>
              <a:t>if</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this</a:t>
            </a:r>
            <a:r>
              <a:rPr lang="en" sz="1050">
                <a:solidFill>
                  <a:srgbClr val="D4D4D4"/>
                </a:solidFill>
                <a:highlight>
                  <a:srgbClr val="1E1E1E"/>
                </a:highlight>
                <a:latin typeface="Consolas"/>
                <a:ea typeface="Consolas"/>
                <a:cs typeface="Consolas"/>
                <a:sym typeface="Consolas"/>
              </a:rPr>
              <a:t>.</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&lt; </a:t>
            </a:r>
            <a:r>
              <a:rPr lang="en" sz="1050">
                <a:solidFill>
                  <a:srgbClr val="B5CEA8"/>
                </a:solidFill>
                <a:highlight>
                  <a:srgbClr val="1E1E1E"/>
                </a:highlight>
                <a:latin typeface="Consolas"/>
                <a:ea typeface="Consolas"/>
                <a:cs typeface="Consolas"/>
                <a:sym typeface="Consolas"/>
              </a:rPr>
              <a:t>1.0</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C586C0"/>
                </a:solidFill>
                <a:highlight>
                  <a:srgbClr val="1E1E1E"/>
                </a:highlight>
                <a:latin typeface="Consolas"/>
                <a:ea typeface="Consolas"/>
                <a:cs typeface="Consolas"/>
                <a:sym typeface="Consolas"/>
              </a:rPr>
              <a:t>return</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false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C586C0"/>
                </a:solidFill>
                <a:highlight>
                  <a:srgbClr val="1E1E1E"/>
                </a:highlight>
                <a:latin typeface="Consolas"/>
                <a:ea typeface="Consolas"/>
                <a:cs typeface="Consolas"/>
                <a:sym typeface="Consolas"/>
              </a:rPr>
              <a:t>return</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true</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ct val="104761"/>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sz="745">
              <a:solidFill>
                <a:srgbClr val="569CD6"/>
              </a:solidFill>
              <a:highlight>
                <a:srgbClr val="1E1E1E"/>
              </a:highlight>
              <a:latin typeface="Consolas"/>
              <a:ea typeface="Consolas"/>
              <a:cs typeface="Consolas"/>
              <a:sym typeface="Consolas"/>
            </a:endParaRPr>
          </a:p>
        </p:txBody>
      </p:sp>
      <p:sp>
        <p:nvSpPr>
          <p:cNvPr id="264" name="Google Shape;264;p45"/>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Creating a method is the same as creating a function inside of a class.</a:t>
            </a:r>
            <a:endParaRPr/>
          </a:p>
          <a:p>
            <a:pPr indent="0" lvl="0" marL="0" rtl="0" algn="l">
              <a:spcBef>
                <a:spcPts val="1000"/>
              </a:spcBef>
              <a:spcAft>
                <a:spcPts val="0"/>
              </a:spcAft>
              <a:buNone/>
            </a:pPr>
            <a:r>
              <a:rPr lang="en"/>
              <a:t>Here, we rewrote the </a:t>
            </a:r>
            <a:r>
              <a:rPr lang="en">
                <a:latin typeface="Consolas"/>
                <a:ea typeface="Consolas"/>
                <a:cs typeface="Consolas"/>
                <a:sym typeface="Consolas"/>
              </a:rPr>
              <a:t>likelyToAttend()</a:t>
            </a:r>
            <a:r>
              <a:rPr lang="en"/>
              <a:t> function as a </a:t>
            </a:r>
            <a:r>
              <a:rPr lang="en">
                <a:latin typeface="Consolas"/>
                <a:ea typeface="Consolas"/>
                <a:cs typeface="Consolas"/>
                <a:sym typeface="Consolas"/>
              </a:rPr>
              <a:t>Person</a:t>
            </a:r>
            <a:r>
              <a:rPr lang="en"/>
              <a:t> method.</a:t>
            </a:r>
            <a:endParaRPr/>
          </a:p>
          <a:p>
            <a:pPr indent="0" lvl="0" marL="0" rtl="0" algn="l">
              <a:spcBef>
                <a:spcPts val="1000"/>
              </a:spcBef>
              <a:spcAft>
                <a:spcPts val="0"/>
              </a:spcAft>
              <a:buNone/>
            </a:pPr>
            <a:r>
              <a:rPr lang="en"/>
              <a:t>Now, all </a:t>
            </a:r>
            <a:r>
              <a:rPr lang="en"/>
              <a:t>instantiated </a:t>
            </a:r>
            <a:r>
              <a:rPr lang="en">
                <a:latin typeface="Consolas"/>
                <a:ea typeface="Consolas"/>
                <a:cs typeface="Consolas"/>
                <a:sym typeface="Consolas"/>
              </a:rPr>
              <a:t>Person</a:t>
            </a:r>
            <a:r>
              <a:rPr lang="en"/>
              <a:t> objects will have access to the </a:t>
            </a:r>
            <a:r>
              <a:rPr lang="en">
                <a:latin typeface="Consolas"/>
                <a:ea typeface="Consolas"/>
                <a:cs typeface="Consolas"/>
                <a:sym typeface="Consolas"/>
              </a:rPr>
              <a:t>likelyToAttend()</a:t>
            </a:r>
            <a:r>
              <a:rPr lang="en"/>
              <a:t> method.</a:t>
            </a:r>
            <a:endParaRPr/>
          </a:p>
          <a:p>
            <a:pPr indent="0" lvl="0" marL="0" rtl="0" algn="l">
              <a:spcBef>
                <a:spcPts val="1000"/>
              </a:spcBef>
              <a:spcAft>
                <a:spcPts val="10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6"/>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Using a method</a:t>
            </a:r>
            <a:endParaRPr/>
          </a:p>
        </p:txBody>
      </p:sp>
      <p:sp>
        <p:nvSpPr>
          <p:cNvPr id="270" name="Google Shape;270;p46"/>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Since all </a:t>
            </a:r>
            <a:r>
              <a:rPr lang="en">
                <a:latin typeface="Consolas"/>
                <a:ea typeface="Consolas"/>
                <a:cs typeface="Consolas"/>
                <a:sym typeface="Consolas"/>
              </a:rPr>
              <a:t>Person </a:t>
            </a:r>
            <a:r>
              <a:rPr lang="en"/>
              <a:t>objects have the </a:t>
            </a:r>
            <a:r>
              <a:rPr lang="en">
                <a:latin typeface="Consolas"/>
                <a:ea typeface="Consolas"/>
                <a:cs typeface="Consolas"/>
                <a:sym typeface="Consolas"/>
              </a:rPr>
              <a:t>likelyToAttend()</a:t>
            </a:r>
            <a:r>
              <a:rPr lang="en"/>
              <a:t> method, we can use them directly!</a:t>
            </a:r>
            <a:endParaRPr/>
          </a:p>
          <a:p>
            <a:pPr indent="0" lvl="0" marL="0" rtl="0" algn="l">
              <a:spcBef>
                <a:spcPts val="1000"/>
              </a:spcBef>
              <a:spcAft>
                <a:spcPts val="0"/>
              </a:spcAft>
              <a:buNone/>
            </a:pPr>
            <a:r>
              <a:rPr lang="en"/>
              <a:t>Syntax: </a:t>
            </a:r>
            <a:r>
              <a:rPr lang="en">
                <a:latin typeface="Consolas"/>
                <a:ea typeface="Consolas"/>
                <a:cs typeface="Consolas"/>
                <a:sym typeface="Consolas"/>
              </a:rPr>
              <a:t>obj.method();</a:t>
            </a:r>
            <a:endParaRPr>
              <a:latin typeface="Consolas"/>
              <a:ea typeface="Consolas"/>
              <a:cs typeface="Consolas"/>
              <a:sym typeface="Consolas"/>
            </a:endParaRPr>
          </a:p>
          <a:p>
            <a:pPr indent="-311150" lvl="0" marL="457200" rtl="0" algn="l">
              <a:spcBef>
                <a:spcPts val="1000"/>
              </a:spcBef>
              <a:spcAft>
                <a:spcPts val="0"/>
              </a:spcAft>
              <a:buSzPts val="1300"/>
              <a:buFont typeface="Consolas"/>
              <a:buChar char="●"/>
            </a:pPr>
            <a:r>
              <a:rPr lang="en" sz="1300">
                <a:latin typeface="Consolas"/>
                <a:ea typeface="Consolas"/>
                <a:cs typeface="Consolas"/>
                <a:sym typeface="Consolas"/>
              </a:rPr>
              <a:t>ben.likelyToAttend();</a:t>
            </a:r>
            <a:endParaRPr sz="1300">
              <a:latin typeface="Consolas"/>
              <a:ea typeface="Consolas"/>
              <a:cs typeface="Consolas"/>
              <a:sym typeface="Consolas"/>
            </a:endParaRPr>
          </a:p>
          <a:p>
            <a:pPr indent="0" lvl="0" marL="0" rtl="0" algn="l">
              <a:spcBef>
                <a:spcPts val="1000"/>
              </a:spcBef>
              <a:spcAft>
                <a:spcPts val="1000"/>
              </a:spcAft>
              <a:buNone/>
            </a:pPr>
            <a:r>
              <a:rPr lang="en"/>
              <a:t>This will call the </a:t>
            </a:r>
            <a:r>
              <a:rPr lang="en">
                <a:latin typeface="Consolas"/>
                <a:ea typeface="Consolas"/>
                <a:cs typeface="Consolas"/>
                <a:sym typeface="Consolas"/>
              </a:rPr>
              <a:t>likelyToAttend()</a:t>
            </a:r>
            <a:r>
              <a:rPr lang="en"/>
              <a:t> method, which uses Ben’s personal </a:t>
            </a:r>
            <a:r>
              <a:rPr lang="en"/>
              <a:t>information </a:t>
            </a:r>
            <a:r>
              <a:rPr lang="en"/>
              <a:t>to return an output.</a:t>
            </a:r>
            <a:endParaRPr sz="1200">
              <a:latin typeface="Consolas"/>
              <a:ea typeface="Consolas"/>
              <a:cs typeface="Consolas"/>
              <a:sym typeface="Consolas"/>
            </a:endParaRPr>
          </a:p>
        </p:txBody>
      </p:sp>
      <p:sp>
        <p:nvSpPr>
          <p:cNvPr id="271" name="Google Shape;271;p46"/>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3333"/>
              </a:lnSpc>
              <a:spcBef>
                <a:spcPts val="0"/>
              </a:spcBef>
              <a:spcAft>
                <a:spcPts val="0"/>
              </a:spcAft>
              <a:buNone/>
            </a:pPr>
            <a:r>
              <a:rPr lang="en" sz="1100">
                <a:solidFill>
                  <a:srgbClr val="569CD6"/>
                </a:solidFill>
                <a:highlight>
                  <a:srgbClr val="1E1E1E"/>
                </a:highlight>
                <a:latin typeface="Consolas"/>
                <a:ea typeface="Consolas"/>
                <a:cs typeface="Consolas"/>
                <a:sym typeface="Consolas"/>
              </a:rPr>
              <a:t>public</a:t>
            </a:r>
            <a:r>
              <a:rPr lang="en" sz="1100">
                <a:solidFill>
                  <a:srgbClr val="D4D4D4"/>
                </a:solidFill>
                <a:highlight>
                  <a:srgbClr val="1E1E1E"/>
                </a:highlight>
                <a:latin typeface="Consolas"/>
                <a:ea typeface="Consolas"/>
                <a:cs typeface="Consolas"/>
                <a:sym typeface="Consolas"/>
              </a:rPr>
              <a:t> </a:t>
            </a:r>
            <a:r>
              <a:rPr lang="en" sz="1100">
                <a:solidFill>
                  <a:srgbClr val="569CD6"/>
                </a:solidFill>
                <a:highlight>
                  <a:srgbClr val="1E1E1E"/>
                </a:highlight>
                <a:latin typeface="Consolas"/>
                <a:ea typeface="Consolas"/>
                <a:cs typeface="Consolas"/>
                <a:sym typeface="Consolas"/>
              </a:rPr>
              <a:t>class</a:t>
            </a:r>
            <a:r>
              <a:rPr lang="en" sz="1100">
                <a:solidFill>
                  <a:srgbClr val="D4D4D4"/>
                </a:solidFill>
                <a:highlight>
                  <a:srgbClr val="1E1E1E"/>
                </a:highlight>
                <a:latin typeface="Consolas"/>
                <a:ea typeface="Consolas"/>
                <a:cs typeface="Consolas"/>
                <a:sym typeface="Consolas"/>
              </a:rPr>
              <a:t> </a:t>
            </a:r>
            <a:r>
              <a:rPr lang="en" sz="1100">
                <a:solidFill>
                  <a:srgbClr val="4EC9B0"/>
                </a:solidFill>
                <a:highlight>
                  <a:srgbClr val="1E1E1E"/>
                </a:highlight>
                <a:latin typeface="Consolas"/>
                <a:ea typeface="Consolas"/>
                <a:cs typeface="Consolas"/>
                <a:sym typeface="Consolas"/>
              </a:rPr>
              <a:t>Main</a:t>
            </a:r>
            <a:r>
              <a:rPr lang="en" sz="1100">
                <a:solidFill>
                  <a:srgbClr val="D4D4D4"/>
                </a:solidFill>
                <a:highlight>
                  <a:srgbClr val="1E1E1E"/>
                </a:highlight>
                <a:latin typeface="Consolas"/>
                <a:ea typeface="Consolas"/>
                <a:cs typeface="Consolas"/>
                <a:sym typeface="Consolas"/>
              </a:rPr>
              <a:t> {</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rPr lang="en" sz="1100">
                <a:solidFill>
                  <a:srgbClr val="D4D4D4"/>
                </a:solidFill>
                <a:highlight>
                  <a:srgbClr val="1E1E1E"/>
                </a:highlight>
                <a:latin typeface="Consolas"/>
                <a:ea typeface="Consolas"/>
                <a:cs typeface="Consolas"/>
                <a:sym typeface="Consolas"/>
              </a:rPr>
              <a:t>    </a:t>
            </a:r>
            <a:r>
              <a:rPr lang="en" sz="1100">
                <a:solidFill>
                  <a:srgbClr val="569CD6"/>
                </a:solidFill>
                <a:highlight>
                  <a:srgbClr val="1E1E1E"/>
                </a:highlight>
                <a:latin typeface="Consolas"/>
                <a:ea typeface="Consolas"/>
                <a:cs typeface="Consolas"/>
                <a:sym typeface="Consolas"/>
              </a:rPr>
              <a:t>public</a:t>
            </a:r>
            <a:r>
              <a:rPr lang="en" sz="1100">
                <a:solidFill>
                  <a:srgbClr val="D4D4D4"/>
                </a:solidFill>
                <a:highlight>
                  <a:srgbClr val="1E1E1E"/>
                </a:highlight>
                <a:latin typeface="Consolas"/>
                <a:ea typeface="Consolas"/>
                <a:cs typeface="Consolas"/>
                <a:sym typeface="Consolas"/>
              </a:rPr>
              <a:t> </a:t>
            </a:r>
            <a:r>
              <a:rPr lang="en" sz="1100">
                <a:solidFill>
                  <a:srgbClr val="569CD6"/>
                </a:solidFill>
                <a:highlight>
                  <a:srgbClr val="1E1E1E"/>
                </a:highlight>
                <a:latin typeface="Consolas"/>
                <a:ea typeface="Consolas"/>
                <a:cs typeface="Consolas"/>
                <a:sym typeface="Consolas"/>
              </a:rPr>
              <a:t>static</a:t>
            </a:r>
            <a:r>
              <a:rPr lang="en" sz="1100">
                <a:solidFill>
                  <a:srgbClr val="D4D4D4"/>
                </a:solidFill>
                <a:highlight>
                  <a:srgbClr val="1E1E1E"/>
                </a:highlight>
                <a:latin typeface="Consolas"/>
                <a:ea typeface="Consolas"/>
                <a:cs typeface="Consolas"/>
                <a:sym typeface="Consolas"/>
              </a:rPr>
              <a:t> </a:t>
            </a:r>
            <a:r>
              <a:rPr lang="en" sz="1100">
                <a:solidFill>
                  <a:srgbClr val="4EC9B0"/>
                </a:solidFill>
                <a:highlight>
                  <a:srgbClr val="1E1E1E"/>
                </a:highlight>
                <a:latin typeface="Consolas"/>
                <a:ea typeface="Consolas"/>
                <a:cs typeface="Consolas"/>
                <a:sym typeface="Consolas"/>
              </a:rPr>
              <a:t>void</a:t>
            </a:r>
            <a:r>
              <a:rPr lang="en" sz="1100">
                <a:solidFill>
                  <a:srgbClr val="D4D4D4"/>
                </a:solidFill>
                <a:highlight>
                  <a:srgbClr val="1E1E1E"/>
                </a:highlight>
                <a:latin typeface="Consolas"/>
                <a:ea typeface="Consolas"/>
                <a:cs typeface="Consolas"/>
                <a:sym typeface="Consolas"/>
              </a:rPr>
              <a:t> </a:t>
            </a:r>
            <a:r>
              <a:rPr lang="en" sz="1100">
                <a:solidFill>
                  <a:srgbClr val="DCDCAA"/>
                </a:solidFill>
                <a:highlight>
                  <a:srgbClr val="1E1E1E"/>
                </a:highlight>
                <a:latin typeface="Consolas"/>
                <a:ea typeface="Consolas"/>
                <a:cs typeface="Consolas"/>
                <a:sym typeface="Consolas"/>
              </a:rPr>
              <a:t>main</a:t>
            </a:r>
            <a:r>
              <a:rPr lang="en" sz="1100">
                <a:solidFill>
                  <a:srgbClr val="D4D4D4"/>
                </a:solidFill>
                <a:highlight>
                  <a:srgbClr val="1E1E1E"/>
                </a:highlight>
                <a:latin typeface="Consolas"/>
                <a:ea typeface="Consolas"/>
                <a:cs typeface="Consolas"/>
                <a:sym typeface="Consolas"/>
              </a:rPr>
              <a:t>(</a:t>
            </a:r>
            <a:r>
              <a:rPr lang="en" sz="1100">
                <a:solidFill>
                  <a:srgbClr val="4EC9B0"/>
                </a:solidFill>
                <a:highlight>
                  <a:srgbClr val="1E1E1E"/>
                </a:highlight>
                <a:latin typeface="Consolas"/>
                <a:ea typeface="Consolas"/>
                <a:cs typeface="Consolas"/>
                <a:sym typeface="Consolas"/>
              </a:rPr>
              <a:t>String</a:t>
            </a:r>
            <a:r>
              <a:rPr lang="en" sz="1100">
                <a:solidFill>
                  <a:srgbClr val="D4D4D4"/>
                </a:solidFill>
                <a:highlight>
                  <a:srgbClr val="1E1E1E"/>
                </a:highlight>
                <a:latin typeface="Consolas"/>
                <a:ea typeface="Consolas"/>
                <a:cs typeface="Consolas"/>
                <a:sym typeface="Consolas"/>
              </a:rPr>
              <a:t>[] </a:t>
            </a:r>
            <a:r>
              <a:rPr lang="en" sz="1100">
                <a:solidFill>
                  <a:srgbClr val="9CDCFE"/>
                </a:solidFill>
                <a:highlight>
                  <a:srgbClr val="1E1E1E"/>
                </a:highlight>
                <a:latin typeface="Consolas"/>
                <a:ea typeface="Consolas"/>
                <a:cs typeface="Consolas"/>
                <a:sym typeface="Consolas"/>
              </a:rPr>
              <a:t>args</a:t>
            </a:r>
            <a:r>
              <a:rPr lang="en" sz="1100">
                <a:solidFill>
                  <a:srgbClr val="D4D4D4"/>
                </a:solidFill>
                <a:highlight>
                  <a:srgbClr val="1E1E1E"/>
                </a:highlight>
                <a:latin typeface="Consolas"/>
                <a:ea typeface="Consolas"/>
                <a:cs typeface="Consolas"/>
                <a:sym typeface="Consolas"/>
              </a:rPr>
              <a:t>) {</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rPr lang="en" sz="1100">
                <a:solidFill>
                  <a:srgbClr val="D4D4D4"/>
                </a:solidFill>
                <a:highlight>
                  <a:srgbClr val="1E1E1E"/>
                </a:highlight>
                <a:latin typeface="Consolas"/>
                <a:ea typeface="Consolas"/>
                <a:cs typeface="Consolas"/>
                <a:sym typeface="Consolas"/>
              </a:rPr>
              <a:t>        </a:t>
            </a:r>
            <a:r>
              <a:rPr lang="en" sz="1100">
                <a:solidFill>
                  <a:srgbClr val="4EC9B0"/>
                </a:solidFill>
                <a:highlight>
                  <a:srgbClr val="1E1E1E"/>
                </a:highlight>
                <a:latin typeface="Consolas"/>
                <a:ea typeface="Consolas"/>
                <a:cs typeface="Consolas"/>
                <a:sym typeface="Consolas"/>
              </a:rPr>
              <a:t>Person</a:t>
            </a:r>
            <a:r>
              <a:rPr lang="en" sz="1100">
                <a:solidFill>
                  <a:srgbClr val="D4D4D4"/>
                </a:solidFill>
                <a:highlight>
                  <a:srgbClr val="1E1E1E"/>
                </a:highlight>
                <a:latin typeface="Consolas"/>
                <a:ea typeface="Consolas"/>
                <a:cs typeface="Consolas"/>
                <a:sym typeface="Consolas"/>
              </a:rPr>
              <a:t> </a:t>
            </a:r>
            <a:r>
              <a:rPr lang="en" sz="1100">
                <a:solidFill>
                  <a:srgbClr val="9CDCFE"/>
                </a:solidFill>
                <a:highlight>
                  <a:srgbClr val="1E1E1E"/>
                </a:highlight>
                <a:latin typeface="Consolas"/>
                <a:ea typeface="Consolas"/>
                <a:cs typeface="Consolas"/>
                <a:sym typeface="Consolas"/>
              </a:rPr>
              <a:t>ben</a:t>
            </a:r>
            <a:r>
              <a:rPr lang="en" sz="1100">
                <a:solidFill>
                  <a:srgbClr val="D4D4D4"/>
                </a:solidFill>
                <a:highlight>
                  <a:srgbClr val="1E1E1E"/>
                </a:highlight>
                <a:latin typeface="Consolas"/>
                <a:ea typeface="Consolas"/>
                <a:cs typeface="Consolas"/>
                <a:sym typeface="Consolas"/>
              </a:rPr>
              <a:t> = </a:t>
            </a:r>
            <a:r>
              <a:rPr lang="en" sz="1100">
                <a:solidFill>
                  <a:srgbClr val="C586C0"/>
                </a:solidFill>
                <a:highlight>
                  <a:srgbClr val="1E1E1E"/>
                </a:highlight>
                <a:latin typeface="Consolas"/>
                <a:ea typeface="Consolas"/>
                <a:cs typeface="Consolas"/>
                <a:sym typeface="Consolas"/>
              </a:rPr>
              <a:t>new</a:t>
            </a:r>
            <a:r>
              <a:rPr lang="en" sz="1100">
                <a:solidFill>
                  <a:srgbClr val="D4D4D4"/>
                </a:solidFill>
                <a:highlight>
                  <a:srgbClr val="1E1E1E"/>
                </a:highlight>
                <a:latin typeface="Consolas"/>
                <a:ea typeface="Consolas"/>
                <a:cs typeface="Consolas"/>
                <a:sym typeface="Consolas"/>
              </a:rPr>
              <a:t> </a:t>
            </a:r>
            <a:r>
              <a:rPr lang="en" sz="1100">
                <a:solidFill>
                  <a:srgbClr val="DCDCAA"/>
                </a:solidFill>
                <a:highlight>
                  <a:srgbClr val="1E1E1E"/>
                </a:highlight>
                <a:latin typeface="Consolas"/>
                <a:ea typeface="Consolas"/>
                <a:cs typeface="Consolas"/>
                <a:sym typeface="Consolas"/>
              </a:rPr>
              <a:t>Person</a:t>
            </a:r>
            <a:r>
              <a:rPr lang="en" sz="1100">
                <a:solidFill>
                  <a:srgbClr val="D4D4D4"/>
                </a:solidFill>
                <a:highlight>
                  <a:srgbClr val="1E1E1E"/>
                </a:highlight>
                <a:latin typeface="Consolas"/>
                <a:ea typeface="Consolas"/>
                <a:cs typeface="Consolas"/>
                <a:sym typeface="Consolas"/>
              </a:rPr>
              <a:t>(</a:t>
            </a:r>
            <a:r>
              <a:rPr lang="en" sz="1100">
                <a:solidFill>
                  <a:srgbClr val="CE9178"/>
                </a:solidFill>
                <a:highlight>
                  <a:srgbClr val="1E1E1E"/>
                </a:highlight>
                <a:latin typeface="Consolas"/>
                <a:ea typeface="Consolas"/>
                <a:cs typeface="Consolas"/>
                <a:sym typeface="Consolas"/>
              </a:rPr>
              <a:t>"Ben"</a:t>
            </a:r>
            <a:r>
              <a:rPr lang="en" sz="1100">
                <a:solidFill>
                  <a:srgbClr val="D4D4D4"/>
                </a:solidFill>
                <a:highlight>
                  <a:srgbClr val="1E1E1E"/>
                </a:highlight>
                <a:latin typeface="Consolas"/>
                <a:ea typeface="Consolas"/>
                <a:cs typeface="Consolas"/>
                <a:sym typeface="Consolas"/>
              </a:rPr>
              <a:t>, </a:t>
            </a:r>
            <a:r>
              <a:rPr lang="en" sz="1100">
                <a:solidFill>
                  <a:srgbClr val="B5CEA8"/>
                </a:solidFill>
                <a:highlight>
                  <a:srgbClr val="1E1E1E"/>
                </a:highlight>
                <a:latin typeface="Consolas"/>
                <a:ea typeface="Consolas"/>
                <a:cs typeface="Consolas"/>
                <a:sym typeface="Consolas"/>
              </a:rPr>
              <a:t>10</a:t>
            </a:r>
            <a:r>
              <a:rPr lang="en" sz="1100">
                <a:solidFill>
                  <a:srgbClr val="D4D4D4"/>
                </a:solidFill>
                <a:highlight>
                  <a:srgbClr val="1E1E1E"/>
                </a:highlight>
                <a:latin typeface="Consolas"/>
                <a:ea typeface="Consolas"/>
                <a:cs typeface="Consolas"/>
                <a:sym typeface="Consolas"/>
              </a:rPr>
              <a:t>, </a:t>
            </a:r>
            <a:r>
              <a:rPr lang="en" sz="1100">
                <a:solidFill>
                  <a:srgbClr val="B5CEA8"/>
                </a:solidFill>
                <a:highlight>
                  <a:srgbClr val="1E1E1E"/>
                </a:highlight>
                <a:latin typeface="Consolas"/>
                <a:ea typeface="Consolas"/>
                <a:cs typeface="Consolas"/>
                <a:sym typeface="Consolas"/>
              </a:rPr>
              <a:t>7.0</a:t>
            </a:r>
            <a:r>
              <a:rPr lang="en" sz="1100">
                <a:solidFill>
                  <a:srgbClr val="D4D4D4"/>
                </a:solidFill>
                <a:highlight>
                  <a:srgbClr val="1E1E1E"/>
                </a:highlight>
                <a:latin typeface="Consolas"/>
                <a:ea typeface="Consolas"/>
                <a:cs typeface="Consolas"/>
                <a:sym typeface="Consolas"/>
              </a:rPr>
              <a:t>);</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rPr lang="en" sz="1100">
                <a:solidFill>
                  <a:srgbClr val="D4D4D4"/>
                </a:solidFill>
                <a:highlight>
                  <a:srgbClr val="1E1E1E"/>
                </a:highlight>
                <a:latin typeface="Consolas"/>
                <a:ea typeface="Consolas"/>
                <a:cs typeface="Consolas"/>
                <a:sym typeface="Consolas"/>
              </a:rPr>
              <a:t>        </a:t>
            </a:r>
            <a:r>
              <a:rPr lang="en" sz="1100">
                <a:solidFill>
                  <a:srgbClr val="9CDCFE"/>
                </a:solidFill>
                <a:highlight>
                  <a:srgbClr val="1E1E1E"/>
                </a:highlight>
                <a:latin typeface="Consolas"/>
                <a:ea typeface="Consolas"/>
                <a:cs typeface="Consolas"/>
                <a:sym typeface="Consolas"/>
              </a:rPr>
              <a:t>System</a:t>
            </a:r>
            <a:r>
              <a:rPr lang="en" sz="1100">
                <a:solidFill>
                  <a:srgbClr val="D4D4D4"/>
                </a:solidFill>
                <a:highlight>
                  <a:srgbClr val="1E1E1E"/>
                </a:highlight>
                <a:latin typeface="Consolas"/>
                <a:ea typeface="Consolas"/>
                <a:cs typeface="Consolas"/>
                <a:sym typeface="Consolas"/>
              </a:rPr>
              <a:t>.</a:t>
            </a:r>
            <a:r>
              <a:rPr lang="en" sz="1100">
                <a:solidFill>
                  <a:srgbClr val="9CDCFE"/>
                </a:solidFill>
                <a:highlight>
                  <a:srgbClr val="1E1E1E"/>
                </a:highlight>
                <a:latin typeface="Consolas"/>
                <a:ea typeface="Consolas"/>
                <a:cs typeface="Consolas"/>
                <a:sym typeface="Consolas"/>
              </a:rPr>
              <a:t>out</a:t>
            </a:r>
            <a:r>
              <a:rPr lang="en" sz="1100">
                <a:solidFill>
                  <a:srgbClr val="D4D4D4"/>
                </a:solidFill>
                <a:highlight>
                  <a:srgbClr val="1E1E1E"/>
                </a:highlight>
                <a:latin typeface="Consolas"/>
                <a:ea typeface="Consolas"/>
                <a:cs typeface="Consolas"/>
                <a:sym typeface="Consolas"/>
              </a:rPr>
              <a:t>.</a:t>
            </a:r>
            <a:r>
              <a:rPr lang="en" sz="1100">
                <a:solidFill>
                  <a:srgbClr val="DCDCAA"/>
                </a:solidFill>
                <a:highlight>
                  <a:srgbClr val="1E1E1E"/>
                </a:highlight>
                <a:latin typeface="Consolas"/>
                <a:ea typeface="Consolas"/>
                <a:cs typeface="Consolas"/>
                <a:sym typeface="Consolas"/>
              </a:rPr>
              <a:t>println</a:t>
            </a:r>
            <a:r>
              <a:rPr lang="en" sz="1100">
                <a:solidFill>
                  <a:srgbClr val="D4D4D4"/>
                </a:solidFill>
                <a:highlight>
                  <a:srgbClr val="1E1E1E"/>
                </a:highlight>
                <a:latin typeface="Consolas"/>
                <a:ea typeface="Consolas"/>
                <a:cs typeface="Consolas"/>
                <a:sym typeface="Consolas"/>
              </a:rPr>
              <a:t>(</a:t>
            </a:r>
            <a:r>
              <a:rPr lang="en" sz="1100">
                <a:solidFill>
                  <a:srgbClr val="9CDCFE"/>
                </a:solidFill>
                <a:highlight>
                  <a:srgbClr val="1E1E1E"/>
                </a:highlight>
                <a:latin typeface="Consolas"/>
                <a:ea typeface="Consolas"/>
                <a:cs typeface="Consolas"/>
                <a:sym typeface="Consolas"/>
              </a:rPr>
              <a:t>ben</a:t>
            </a:r>
            <a:r>
              <a:rPr lang="en" sz="1100">
                <a:solidFill>
                  <a:srgbClr val="D4D4D4"/>
                </a:solidFill>
                <a:highlight>
                  <a:srgbClr val="1E1E1E"/>
                </a:highlight>
                <a:latin typeface="Consolas"/>
                <a:ea typeface="Consolas"/>
                <a:cs typeface="Consolas"/>
                <a:sym typeface="Consolas"/>
              </a:rPr>
              <a:t>.</a:t>
            </a:r>
            <a:r>
              <a:rPr lang="en" sz="1100">
                <a:solidFill>
                  <a:srgbClr val="DCDCAA"/>
                </a:solidFill>
                <a:highlight>
                  <a:srgbClr val="1E1E1E"/>
                </a:highlight>
                <a:latin typeface="Consolas"/>
                <a:ea typeface="Consolas"/>
                <a:cs typeface="Consolas"/>
                <a:sym typeface="Consolas"/>
              </a:rPr>
              <a:t>likelyToAttend</a:t>
            </a:r>
            <a:r>
              <a:rPr lang="en" sz="1100">
                <a:solidFill>
                  <a:srgbClr val="D4D4D4"/>
                </a:solidFill>
                <a:highlight>
                  <a:srgbClr val="1E1E1E"/>
                </a:highlight>
                <a:latin typeface="Consolas"/>
                <a:ea typeface="Consolas"/>
                <a:cs typeface="Consolas"/>
                <a:sym typeface="Consolas"/>
              </a:rPr>
              <a:t>());</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rPr lang="en" sz="1100">
                <a:solidFill>
                  <a:srgbClr val="D4D4D4"/>
                </a:solidFill>
                <a:highlight>
                  <a:srgbClr val="1E1E1E"/>
                </a:highlight>
                <a:latin typeface="Consolas"/>
                <a:ea typeface="Consolas"/>
                <a:cs typeface="Consolas"/>
                <a:sym typeface="Consolas"/>
              </a:rPr>
              <a:t>    }</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None/>
            </a:pPr>
            <a:r>
              <a:rPr lang="en" sz="1100">
                <a:solidFill>
                  <a:srgbClr val="D4D4D4"/>
                </a:solidFill>
                <a:highlight>
                  <a:srgbClr val="1E1E1E"/>
                </a:highlight>
                <a:latin typeface="Consolas"/>
                <a:ea typeface="Consolas"/>
                <a:cs typeface="Consolas"/>
                <a:sym typeface="Consolas"/>
              </a:rPr>
              <a:t>}</a:t>
            </a:r>
            <a:endParaRPr sz="1100">
              <a:solidFill>
                <a:srgbClr val="D4D4D4"/>
              </a:solidFill>
              <a:highlight>
                <a:srgbClr val="1E1E1E"/>
              </a:highlight>
              <a:latin typeface="Consolas"/>
              <a:ea typeface="Consolas"/>
              <a:cs typeface="Consolas"/>
              <a:sym typeface="Consolas"/>
            </a:endParaRPr>
          </a:p>
          <a:p>
            <a:pPr indent="0" lvl="0" marL="0" rtl="0" algn="l">
              <a:lnSpc>
                <a:spcPct val="133333"/>
              </a:lnSpc>
              <a:spcBef>
                <a:spcPts val="0"/>
              </a:spcBef>
              <a:spcAft>
                <a:spcPts val="0"/>
              </a:spcAft>
              <a:buClr>
                <a:schemeClr val="dk1"/>
              </a:buClr>
              <a:buSzPts val="1100"/>
              <a:buFont typeface="Arial"/>
              <a:buNone/>
            </a:pPr>
            <a:r>
              <a:t/>
            </a:r>
            <a:endParaRPr sz="991">
              <a:solidFill>
                <a:srgbClr val="569CD6"/>
              </a:solidFill>
              <a:highlight>
                <a:srgbClr val="1E1E1E"/>
              </a:highlight>
              <a:latin typeface="Consolas"/>
              <a:ea typeface="Consolas"/>
              <a:cs typeface="Consolas"/>
              <a:sym typeface="Consolas"/>
            </a:endParaRPr>
          </a:p>
          <a:p>
            <a:pPr indent="0" lvl="0" marL="0" rtl="0" algn="l">
              <a:spcBef>
                <a:spcPts val="0"/>
              </a:spcBef>
              <a:spcAft>
                <a:spcPts val="10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Review &amp; Practice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8"/>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Review</a:t>
            </a:r>
            <a:endParaRPr/>
          </a:p>
        </p:txBody>
      </p:sp>
      <p:sp>
        <p:nvSpPr>
          <p:cNvPr id="282" name="Google Shape;282;p48"/>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a:t>
            </a:r>
            <a:r>
              <a:rPr b="1" lang="en"/>
              <a:t>class </a:t>
            </a:r>
            <a:r>
              <a:rPr lang="en"/>
              <a:t>is a blueprint for a data type that can represent something</a:t>
            </a:r>
            <a:endParaRPr/>
          </a:p>
          <a:p>
            <a:pPr indent="-342900" lvl="0" marL="457200" rtl="0" algn="l">
              <a:spcBef>
                <a:spcPts val="1000"/>
              </a:spcBef>
              <a:spcAft>
                <a:spcPts val="0"/>
              </a:spcAft>
              <a:buSzPts val="1800"/>
              <a:buChar char="●"/>
            </a:pPr>
            <a:r>
              <a:rPr lang="en"/>
              <a:t>An </a:t>
            </a:r>
            <a:r>
              <a:rPr b="1" lang="en"/>
              <a:t>instance of a class </a:t>
            </a:r>
            <a:r>
              <a:rPr lang="en"/>
              <a:t>is an individual unit of this blueprint (a.k.a. </a:t>
            </a:r>
            <a:r>
              <a:rPr b="1" lang="en"/>
              <a:t>object</a:t>
            </a:r>
            <a:r>
              <a:rPr lang="en"/>
              <a:t>)</a:t>
            </a:r>
            <a:endParaRPr/>
          </a:p>
          <a:p>
            <a:pPr indent="-342900" lvl="0" marL="457200" rtl="0" algn="l">
              <a:spcBef>
                <a:spcPts val="1000"/>
              </a:spcBef>
              <a:spcAft>
                <a:spcPts val="0"/>
              </a:spcAft>
              <a:buSzPts val="1800"/>
              <a:buChar char="●"/>
            </a:pPr>
            <a:r>
              <a:rPr lang="en"/>
              <a:t>Classes declare </a:t>
            </a:r>
            <a:r>
              <a:rPr b="1" lang="en"/>
              <a:t>fields </a:t>
            </a:r>
            <a:r>
              <a:rPr lang="en"/>
              <a:t>and </a:t>
            </a:r>
            <a:r>
              <a:rPr b="1" lang="en"/>
              <a:t>methods</a:t>
            </a:r>
            <a:r>
              <a:rPr lang="en"/>
              <a:t> </a:t>
            </a:r>
            <a:endParaRPr/>
          </a:p>
          <a:p>
            <a:pPr indent="-342900" lvl="0" marL="457200" rtl="0" algn="l">
              <a:spcBef>
                <a:spcPts val="1000"/>
              </a:spcBef>
              <a:spcAft>
                <a:spcPts val="0"/>
              </a:spcAft>
              <a:buSzPts val="1800"/>
              <a:buChar char="●"/>
            </a:pPr>
            <a:r>
              <a:rPr b="1" lang="en"/>
              <a:t>Fields</a:t>
            </a:r>
            <a:r>
              <a:rPr lang="en"/>
              <a:t> are variables that are owned by instances</a:t>
            </a:r>
            <a:endParaRPr/>
          </a:p>
          <a:p>
            <a:pPr indent="-342900" lvl="0" marL="457200" rtl="0" algn="l">
              <a:spcBef>
                <a:spcPts val="1000"/>
              </a:spcBef>
              <a:spcAft>
                <a:spcPts val="0"/>
              </a:spcAft>
              <a:buSzPts val="1800"/>
              <a:buChar char="●"/>
            </a:pPr>
            <a:r>
              <a:rPr b="1" lang="en"/>
              <a:t>Methods</a:t>
            </a:r>
            <a:r>
              <a:rPr lang="en"/>
              <a:t> are functions that you can call from instances</a:t>
            </a:r>
            <a:endParaRPr/>
          </a:p>
          <a:p>
            <a:pPr indent="-342900" lvl="0" marL="457200" rtl="0" algn="l">
              <a:spcBef>
                <a:spcPts val="1000"/>
              </a:spcBef>
              <a:spcAft>
                <a:spcPts val="0"/>
              </a:spcAft>
              <a:buSzPts val="1800"/>
              <a:buChar char="●"/>
            </a:pPr>
            <a:r>
              <a:rPr b="1" lang="en"/>
              <a:t>Constructors</a:t>
            </a:r>
            <a:r>
              <a:rPr lang="en"/>
              <a:t> are functions that run when an instance of a class is created. They are defined inside the class.</a:t>
            </a:r>
            <a:endParaRPr/>
          </a:p>
          <a:p>
            <a:pPr indent="-342900" lvl="0" marL="457200" rtl="0" algn="l">
              <a:spcBef>
                <a:spcPts val="1000"/>
              </a:spcBef>
              <a:spcAft>
                <a:spcPts val="1000"/>
              </a:spcAft>
              <a:buSzPts val="1800"/>
              <a:buChar char="●"/>
            </a:pPr>
            <a:r>
              <a:rPr lang="en"/>
              <a:t>Fields and methods are accessed via the </a:t>
            </a:r>
            <a:r>
              <a:rPr b="1" lang="en"/>
              <a:t>dot operator</a:t>
            </a:r>
            <a:r>
              <a:rPr lang="en"/>
              <a:t>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9"/>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PRACTICE?!?!?!?!?!?!?!?!?!?!?!?!?!?!?!?!?!?!?!?!?!?!?!?!?!?!?!?!</a:t>
            </a:r>
            <a:endParaRPr/>
          </a:p>
        </p:txBody>
      </p:sp>
      <p:sp>
        <p:nvSpPr>
          <p:cNvPr id="288" name="Google Shape;288;p49"/>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Now that we know all about OOP, how can we make our code to determine if all of your friends are lost?</a:t>
            </a:r>
            <a:endParaRPr/>
          </a:p>
          <a:p>
            <a:pPr indent="0" lvl="0" marL="0" rtl="0" algn="l">
              <a:spcBef>
                <a:spcPts val="1000"/>
              </a:spcBef>
              <a:spcAft>
                <a:spcPts val="0"/>
              </a:spcAft>
              <a:buNone/>
            </a:pPr>
            <a:r>
              <a:rPr lang="en"/>
              <a:t>Just to recap:</a:t>
            </a:r>
            <a:endParaRPr/>
          </a:p>
          <a:p>
            <a:pPr indent="-342900" lvl="0" marL="457200" rtl="0" algn="l">
              <a:spcBef>
                <a:spcPts val="1000"/>
              </a:spcBef>
              <a:spcAft>
                <a:spcPts val="0"/>
              </a:spcAft>
              <a:buSzPts val="1800"/>
              <a:buChar char="-"/>
            </a:pPr>
            <a:r>
              <a:rPr lang="en"/>
              <a:t>Include their name, grade, and attended meetings per week (on avg)</a:t>
            </a:r>
            <a:endParaRPr/>
          </a:p>
          <a:p>
            <a:pPr indent="-342900" lvl="0" marL="457200" rtl="0" algn="l">
              <a:spcBef>
                <a:spcPts val="0"/>
              </a:spcBef>
              <a:spcAft>
                <a:spcPts val="0"/>
              </a:spcAft>
              <a:buSzPts val="1800"/>
              <a:buChar char="-"/>
            </a:pPr>
            <a:r>
              <a:rPr lang="en"/>
              <a:t>Include a way to tell if the person is lost</a:t>
            </a:r>
            <a:endParaRPr/>
          </a:p>
          <a:p>
            <a:pPr indent="0" lvl="0" marL="0" rtl="0" algn="l">
              <a:spcBef>
                <a:spcPts val="1000"/>
              </a:spcBef>
              <a:spcAft>
                <a:spcPts val="0"/>
              </a:spcAft>
              <a:buNone/>
            </a:pPr>
            <a:r>
              <a:rPr lang="en"/>
              <a:t>Please model 5 people around you using OOP using the information above. Print the names of all the lost members.</a:t>
            </a:r>
            <a:endParaRPr/>
          </a:p>
          <a:p>
            <a:pPr indent="0" lvl="0" marL="0" rtl="0" algn="l">
              <a:spcBef>
                <a:spcPts val="1000"/>
              </a:spcBef>
              <a:spcAft>
                <a:spcPts val="10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2" name="Shape 292"/>
        <p:cNvGrpSpPr/>
        <p:nvPr/>
      </p:nvGrpSpPr>
      <p:grpSpPr>
        <a:xfrm>
          <a:off x="0" y="0"/>
          <a:ext cx="0" cy="0"/>
          <a:chOff x="0" y="0"/>
          <a:chExt cx="0" cy="0"/>
        </a:xfrm>
      </p:grpSpPr>
      <p:sp>
        <p:nvSpPr>
          <p:cNvPr id="293" name="Google Shape;293;p50"/>
          <p:cNvSpPr txBox="1"/>
          <p:nvPr>
            <p:ph type="title"/>
          </p:nvPr>
        </p:nvSpPr>
        <p:spPr>
          <a:xfrm>
            <a:off x="311700" y="445025"/>
            <a:ext cx="8520600" cy="5727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solidFill>
                  <a:schemeClr val="accent2"/>
                </a:solidFill>
              </a:rPr>
              <a:t>LIVESHAREEEEEEEEEEEEEEEEEEEEEEEEEEEEEEEEEEEEE</a:t>
            </a:r>
            <a:endParaRPr>
              <a:solidFill>
                <a:schemeClr val="accent2"/>
              </a:solidFill>
            </a:endParaRPr>
          </a:p>
        </p:txBody>
      </p:sp>
      <p:pic>
        <p:nvPicPr>
          <p:cNvPr id="294" name="Google Shape;294;p50"/>
          <p:cNvPicPr preferRelativeResize="0"/>
          <p:nvPr/>
        </p:nvPicPr>
        <p:blipFill>
          <a:blip r:embed="rId3">
            <a:alphaModFix/>
          </a:blip>
          <a:stretch>
            <a:fillRect/>
          </a:stretch>
        </p:blipFill>
        <p:spPr>
          <a:xfrm>
            <a:off x="8394150" y="1440250"/>
            <a:ext cx="438150" cy="3305175"/>
          </a:xfrm>
          <a:prstGeom prst="rect">
            <a:avLst/>
          </a:prstGeom>
          <a:noFill/>
          <a:ln>
            <a:noFill/>
          </a:ln>
        </p:spPr>
      </p:pic>
      <p:pic>
        <p:nvPicPr>
          <p:cNvPr id="295" name="Google Shape;295;p50"/>
          <p:cNvPicPr preferRelativeResize="0"/>
          <p:nvPr/>
        </p:nvPicPr>
        <p:blipFill>
          <a:blip r:embed="rId4">
            <a:alphaModFix/>
          </a:blip>
          <a:stretch>
            <a:fillRect/>
          </a:stretch>
        </p:blipFill>
        <p:spPr>
          <a:xfrm>
            <a:off x="4861675" y="1936850"/>
            <a:ext cx="2634000" cy="3130200"/>
          </a:xfrm>
          <a:prstGeom prst="roundRect">
            <a:avLst>
              <a:gd fmla="val 29227" name="adj"/>
            </a:avLst>
          </a:prstGeom>
          <a:noFill/>
          <a:ln>
            <a:noFill/>
          </a:ln>
        </p:spPr>
      </p:pic>
      <p:sp>
        <p:nvSpPr>
          <p:cNvPr id="296" name="Google Shape;296;p50"/>
          <p:cNvSpPr txBox="1"/>
          <p:nvPr/>
        </p:nvSpPr>
        <p:spPr>
          <a:xfrm>
            <a:off x="311700" y="1298700"/>
            <a:ext cx="3703200" cy="205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latin typeface="Roboto"/>
                <a:ea typeface="Roboto"/>
                <a:cs typeface="Roboto"/>
                <a:sym typeface="Roboto"/>
              </a:rPr>
              <a:t>In our next activity we will be using liveshare to work collaboratively</a:t>
            </a:r>
            <a:endParaRPr sz="1800">
              <a:solidFill>
                <a:schemeClr val="accent2"/>
              </a:solidFill>
              <a:latin typeface="Roboto"/>
              <a:ea typeface="Roboto"/>
              <a:cs typeface="Roboto"/>
              <a:sym typeface="Roboto"/>
            </a:endParaRPr>
          </a:p>
          <a:p>
            <a:pPr indent="0" lvl="0" marL="0" rtl="0" algn="l">
              <a:lnSpc>
                <a:spcPct val="115000"/>
              </a:lnSpc>
              <a:spcBef>
                <a:spcPts val="1000"/>
              </a:spcBef>
              <a:spcAft>
                <a:spcPts val="0"/>
              </a:spcAft>
              <a:buNone/>
            </a:pPr>
            <a:r>
              <a:t/>
            </a:r>
            <a:endParaRPr sz="1800">
              <a:solidFill>
                <a:schemeClr val="accent2"/>
              </a:solidFill>
              <a:latin typeface="Roboto"/>
              <a:ea typeface="Roboto"/>
              <a:cs typeface="Roboto"/>
              <a:sym typeface="Roboto"/>
            </a:endParaRPr>
          </a:p>
          <a:p>
            <a:pPr indent="0" lvl="0" marL="0" rtl="0" algn="l">
              <a:lnSpc>
                <a:spcPct val="115000"/>
              </a:lnSpc>
              <a:spcBef>
                <a:spcPts val="1000"/>
              </a:spcBef>
              <a:spcAft>
                <a:spcPts val="0"/>
              </a:spcAft>
              <a:buClr>
                <a:schemeClr val="dk1"/>
              </a:buClr>
              <a:buSzPts val="1100"/>
              <a:buFont typeface="Arial"/>
              <a:buNone/>
            </a:pPr>
            <a:r>
              <a:rPr lang="en" sz="1800">
                <a:solidFill>
                  <a:schemeClr val="lt1"/>
                </a:solidFill>
                <a:latin typeface="Roboto"/>
                <a:ea typeface="Roboto"/>
                <a:cs typeface="Roboto"/>
                <a:sym typeface="Roboto"/>
              </a:rPr>
              <a:t>Link for liveshare:</a:t>
            </a:r>
            <a:endParaRPr sz="1800">
              <a:solidFill>
                <a:schemeClr val="lt1"/>
              </a:solidFill>
              <a:latin typeface="Roboto"/>
              <a:ea typeface="Roboto"/>
              <a:cs typeface="Roboto"/>
              <a:sym typeface="Roboto"/>
            </a:endParaRPr>
          </a:p>
          <a:p>
            <a:pPr indent="0" lvl="0" marL="0" rtl="0" algn="l">
              <a:spcBef>
                <a:spcPts val="1000"/>
              </a:spcBef>
              <a:spcAft>
                <a:spcPts val="0"/>
              </a:spcAft>
              <a:buNone/>
            </a:pPr>
            <a:r>
              <a:t/>
            </a:r>
            <a:endParaRPr>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1"/>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Let’s help Sam together</a:t>
            </a:r>
            <a:endParaRPr/>
          </a:p>
        </p:txBody>
      </p:sp>
      <p:sp>
        <p:nvSpPr>
          <p:cNvPr id="302" name="Google Shape;302;p51"/>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Let’s first write the Person class (from previous slides).</a:t>
            </a:r>
            <a:endParaRPr/>
          </a:p>
          <a:p>
            <a:pPr indent="0" lvl="0" marL="0" rtl="0" algn="l">
              <a:spcBef>
                <a:spcPts val="1000"/>
              </a:spcBef>
              <a:spcAft>
                <a:spcPts val="0"/>
              </a:spcAft>
              <a:buNone/>
            </a:pPr>
            <a:r>
              <a:rPr lang="en"/>
              <a:t>Create an array of our members, since we are storing multiple members and we will have to loop through them.</a:t>
            </a:r>
            <a:endParaRPr/>
          </a:p>
          <a:p>
            <a:pPr indent="0" lvl="0" marL="0" rtl="0" algn="l">
              <a:spcBef>
                <a:spcPts val="1000"/>
              </a:spcBef>
              <a:spcAft>
                <a:spcPts val="0"/>
              </a:spcAft>
              <a:buNone/>
            </a:pPr>
            <a:r>
              <a:rPr lang="en"/>
              <a:t>Inside the array, we can call the Person constructor for our 5 members.</a:t>
            </a:r>
            <a:endParaRPr/>
          </a:p>
          <a:p>
            <a:pPr indent="0" lvl="0" marL="0" rtl="0" algn="l">
              <a:spcBef>
                <a:spcPts val="1000"/>
              </a:spcBef>
              <a:spcAft>
                <a:spcPts val="1000"/>
              </a:spcAft>
              <a:buNone/>
            </a:pPr>
            <a:r>
              <a:rPr lang="en"/>
              <a:t>Loop through the members array, and check if they are likely to attend. If they are not, print that they are lost.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8"/>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What is a function?</a:t>
            </a:r>
            <a:endParaRPr/>
          </a:p>
        </p:txBody>
      </p:sp>
      <p:sp>
        <p:nvSpPr>
          <p:cNvPr id="80" name="Google Shape;80;p18"/>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a:t>
            </a:r>
            <a:r>
              <a:rPr lang="en"/>
              <a:t>functions</a:t>
            </a:r>
            <a:r>
              <a:rPr lang="en"/>
              <a:t>?</a:t>
            </a:r>
            <a:endParaRPr/>
          </a:p>
          <a:p>
            <a:pPr indent="0" lvl="0" marL="0" rtl="0" algn="l">
              <a:spcBef>
                <a:spcPts val="1000"/>
              </a:spcBef>
              <a:spcAft>
                <a:spcPts val="0"/>
              </a:spcAft>
              <a:buNone/>
            </a:pPr>
            <a:r>
              <a:rPr lang="en"/>
              <a:t>Functions are chunks of code that are separate from the main method. </a:t>
            </a:r>
            <a:r>
              <a:rPr lang="en"/>
              <a:t>Functions allow the code to be more organized. </a:t>
            </a:r>
            <a:endParaRPr/>
          </a:p>
          <a:p>
            <a:pPr indent="0" lvl="0" marL="0" rtl="0" algn="l">
              <a:spcBef>
                <a:spcPts val="1000"/>
              </a:spcBef>
              <a:spcAft>
                <a:spcPts val="0"/>
              </a:spcAft>
              <a:buNone/>
            </a:pPr>
            <a:r>
              <a:rPr lang="en"/>
              <a:t>If a part of the code needed to be used multiple times, you would create a function that would allow you to reference that specific code without typing the same thing again. </a:t>
            </a:r>
            <a:endParaRPr/>
          </a:p>
          <a:p>
            <a:pPr indent="0" lvl="0" marL="0" rtl="0" algn="l">
              <a:spcBef>
                <a:spcPts val="1000"/>
              </a:spcBef>
              <a:spcAft>
                <a:spcPts val="10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9"/>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Defining a function vs calling a function</a:t>
            </a:r>
            <a:endParaRPr/>
          </a:p>
        </p:txBody>
      </p:sp>
      <p:sp>
        <p:nvSpPr>
          <p:cNvPr id="86" name="Google Shape;86;p19"/>
          <p:cNvSpPr txBox="1"/>
          <p:nvPr>
            <p:ph idx="1"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Defining</a:t>
            </a:r>
            <a:r>
              <a:rPr lang="en"/>
              <a:t> a function includes writing the program it is supposed to execute. The code exists, however, it will only run when it is called, or referenced.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Calling a function refers to when it is being used in the main method. To do this, you would use the name of the function, and pass whatever input for it to run.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OOP</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1"/>
          <p:cNvSpPr txBox="1"/>
          <p:nvPr>
            <p:ph idx="4294967295"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You’re hired by President Belliveau to find lost members of robotics and lure them back into meetings.</a:t>
            </a:r>
            <a:endParaRPr/>
          </a:p>
          <a:p>
            <a:pPr indent="0" lvl="0" marL="0" rtl="0" algn="l">
              <a:spcBef>
                <a:spcPts val="1000"/>
              </a:spcBef>
              <a:spcAft>
                <a:spcPts val="1000"/>
              </a:spcAft>
              <a:buNone/>
            </a:pPr>
            <a:r>
              <a:rPr lang="en"/>
              <a:t>He wants you to write Java code to model all robgotics members and if they’re attending meetings.</a:t>
            </a:r>
            <a:endParaRPr/>
          </a:p>
        </p:txBody>
      </p:sp>
      <p:sp>
        <p:nvSpPr>
          <p:cNvPr id="97" name="Google Shape;97;p21"/>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Let’s start off with a</a:t>
            </a:r>
            <a:r>
              <a:rPr lang="en"/>
              <a:t>n activity</a:t>
            </a:r>
            <a:r>
              <a:rPr lang="en"/>
              <a: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2"/>
          <p:cNvSpPr txBox="1"/>
          <p:nvPr>
            <p:ph idx="4294967295" type="body"/>
          </p:nvPr>
        </p:nvSpPr>
        <p:spPr>
          <a:xfrm>
            <a:off x="311700" y="1152475"/>
            <a:ext cx="85206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Let’s start off by creating a model of a robgotics member first with a few variables:</a:t>
            </a:r>
            <a:endParaRPr/>
          </a:p>
          <a:p>
            <a:pPr indent="-342900" lvl="0" marL="457200" rtl="0" algn="l">
              <a:spcBef>
                <a:spcPts val="1000"/>
              </a:spcBef>
              <a:spcAft>
                <a:spcPts val="0"/>
              </a:spcAft>
              <a:buSzPts val="1800"/>
              <a:buChar char="●"/>
            </a:pPr>
            <a:r>
              <a:rPr lang="en"/>
              <a:t>Your name</a:t>
            </a:r>
            <a:endParaRPr/>
          </a:p>
          <a:p>
            <a:pPr indent="-342900" lvl="0" marL="457200" rtl="0" algn="l">
              <a:spcBef>
                <a:spcPts val="0"/>
              </a:spcBef>
              <a:spcAft>
                <a:spcPts val="0"/>
              </a:spcAft>
              <a:buSzPts val="1800"/>
              <a:buChar char="●"/>
            </a:pPr>
            <a:r>
              <a:rPr lang="en"/>
              <a:t>Your grade</a:t>
            </a:r>
            <a:endParaRPr/>
          </a:p>
          <a:p>
            <a:pPr indent="-342900" lvl="0" marL="457200" rtl="0" algn="l">
              <a:spcBef>
                <a:spcPts val="0"/>
              </a:spcBef>
              <a:spcAft>
                <a:spcPts val="0"/>
              </a:spcAft>
              <a:buSzPts val="1800"/>
              <a:buChar char="●"/>
            </a:pPr>
            <a:r>
              <a:rPr lang="en"/>
              <a:t>The amount of meetings you attend per week (on average)</a:t>
            </a:r>
            <a:endParaRPr/>
          </a:p>
          <a:p>
            <a:pPr indent="0" lvl="0" marL="0" rtl="0" algn="l">
              <a:spcBef>
                <a:spcPts val="1000"/>
              </a:spcBef>
              <a:spcAft>
                <a:spcPts val="1000"/>
              </a:spcAft>
              <a:buNone/>
            </a:pPr>
            <a:r>
              <a:rPr lang="en"/>
              <a:t>Try to figure out the best-fitting data type for each of the variables. </a:t>
            </a:r>
            <a:endParaRPr/>
          </a:p>
        </p:txBody>
      </p:sp>
      <p:sp>
        <p:nvSpPr>
          <p:cNvPr id="103" name="Google Shape;103;p22"/>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WE ARE COLLECTING THIS INFORMATION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3"/>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First member</a:t>
            </a:r>
            <a:endParaRPr/>
          </a:p>
        </p:txBody>
      </p:sp>
      <p:sp>
        <p:nvSpPr>
          <p:cNvPr id="109" name="Google Shape;109;p23"/>
          <p:cNvSpPr txBox="1"/>
          <p:nvPr>
            <p:ph idx="2" type="body"/>
          </p:nvPr>
        </p:nvSpPr>
        <p:spPr>
          <a:xfrm>
            <a:off x="4717500" y="1152475"/>
            <a:ext cx="4114800" cy="3657600"/>
          </a:xfrm>
          <a:prstGeom prst="rect">
            <a:avLst/>
          </a:prstGeom>
        </p:spPr>
        <p:txBody>
          <a:bodyPr anchorCtr="0" anchor="ctr"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569CD6"/>
                </a:solidFill>
                <a:highlight>
                  <a:srgbClr val="1E1E1E"/>
                </a:highlight>
                <a:latin typeface="Consolas"/>
                <a:ea typeface="Consolas"/>
                <a:cs typeface="Consolas"/>
                <a:sym typeface="Consolas"/>
              </a:rPr>
              <a:t>public</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class</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Person</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public</a:t>
            </a:r>
            <a:r>
              <a:rPr lang="en" sz="1050">
                <a:solidFill>
                  <a:srgbClr val="D4D4D4"/>
                </a:solidFill>
                <a:highlight>
                  <a:srgbClr val="1E1E1E"/>
                </a:highlight>
                <a:latin typeface="Consolas"/>
                <a:ea typeface="Consolas"/>
                <a:cs typeface="Consolas"/>
                <a:sym typeface="Consolas"/>
              </a:rPr>
              <a:t> </a:t>
            </a:r>
            <a:r>
              <a:rPr lang="en" sz="1050">
                <a:solidFill>
                  <a:srgbClr val="569CD6"/>
                </a:solidFill>
                <a:highlight>
                  <a:srgbClr val="1E1E1E"/>
                </a:highlight>
                <a:latin typeface="Consolas"/>
                <a:ea typeface="Consolas"/>
                <a:cs typeface="Consolas"/>
                <a:sym typeface="Consolas"/>
              </a:rPr>
              <a:t>static</a:t>
            </a: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void</a:t>
            </a:r>
            <a:r>
              <a:rPr lang="en" sz="1050">
                <a:solidFill>
                  <a:srgbClr val="D4D4D4"/>
                </a:solidFill>
                <a:highlight>
                  <a:srgbClr val="1E1E1E"/>
                </a:highlight>
                <a:latin typeface="Consolas"/>
                <a:ea typeface="Consolas"/>
                <a:cs typeface="Consolas"/>
                <a:sym typeface="Consolas"/>
              </a:rPr>
              <a:t> </a:t>
            </a:r>
            <a:r>
              <a:rPr lang="en" sz="1050">
                <a:solidFill>
                  <a:srgbClr val="DCDCAA"/>
                </a:solidFill>
                <a:highlight>
                  <a:srgbClr val="1E1E1E"/>
                </a:highlight>
                <a:latin typeface="Consolas"/>
                <a:ea typeface="Consolas"/>
                <a:cs typeface="Consolas"/>
                <a:sym typeface="Consolas"/>
              </a:rPr>
              <a:t>main</a:t>
            </a:r>
            <a:r>
              <a:rPr lang="en" sz="1050">
                <a:solidFill>
                  <a:srgbClr val="D4D4D4"/>
                </a:solidFill>
                <a:highlight>
                  <a:srgbClr val="1E1E1E"/>
                </a:highlight>
                <a:latin typeface="Consolas"/>
                <a:ea typeface="Consolas"/>
                <a:cs typeface="Consolas"/>
                <a:sym typeface="Consolas"/>
              </a:rPr>
              <a:t>(</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args</a:t>
            </a: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String</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name</a:t>
            </a:r>
            <a:r>
              <a:rPr lang="en" sz="1050">
                <a:solidFill>
                  <a:srgbClr val="D4D4D4"/>
                </a:solidFill>
                <a:highlight>
                  <a:srgbClr val="1E1E1E"/>
                </a:highlight>
                <a:latin typeface="Consolas"/>
                <a:ea typeface="Consolas"/>
                <a:cs typeface="Consolas"/>
                <a:sym typeface="Consolas"/>
              </a:rPr>
              <a:t> = </a:t>
            </a:r>
            <a:r>
              <a:rPr lang="en" sz="1050">
                <a:solidFill>
                  <a:srgbClr val="CE9178"/>
                </a:solidFill>
                <a:highlight>
                  <a:srgbClr val="1E1E1E"/>
                </a:highlight>
                <a:latin typeface="Consolas"/>
                <a:ea typeface="Consolas"/>
                <a:cs typeface="Consolas"/>
                <a:sym typeface="Consolas"/>
              </a:rPr>
              <a:t>"</a:t>
            </a:r>
            <a:r>
              <a:rPr lang="en" sz="1050">
                <a:solidFill>
                  <a:srgbClr val="CE9178"/>
                </a:solidFill>
                <a:highlight>
                  <a:srgbClr val="1E1E1E"/>
                </a:highlight>
                <a:latin typeface="Consolas"/>
                <a:ea typeface="Consolas"/>
                <a:cs typeface="Consolas"/>
                <a:sym typeface="Consolas"/>
              </a:rPr>
              <a:t>Ben Goldfisher</a:t>
            </a:r>
            <a:r>
              <a:rPr lang="en" sz="1050">
                <a:solidFill>
                  <a:srgbClr val="CE9178"/>
                </a:solidFill>
                <a:highlight>
                  <a:srgbClr val="1E1E1E"/>
                </a:highlight>
                <a:latin typeface="Consolas"/>
                <a:ea typeface="Consolas"/>
                <a:cs typeface="Consolas"/>
                <a:sym typeface="Consolas"/>
              </a:rPr>
              <a:t>"</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int</a:t>
            </a:r>
            <a:r>
              <a:rPr lang="en" sz="1050">
                <a:solidFill>
                  <a:srgbClr val="D4D4D4"/>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grade</a:t>
            </a:r>
            <a:r>
              <a:rPr lang="en" sz="1050">
                <a:solidFill>
                  <a:srgbClr val="D4D4D4"/>
                </a:solidFill>
                <a:highlight>
                  <a:srgbClr val="1E1E1E"/>
                </a:highlight>
                <a:latin typeface="Consolas"/>
                <a:ea typeface="Consolas"/>
                <a:cs typeface="Consolas"/>
                <a:sym typeface="Consolas"/>
              </a:rPr>
              <a:t> = </a:t>
            </a:r>
            <a:r>
              <a:rPr lang="en" sz="1050">
                <a:solidFill>
                  <a:srgbClr val="B5CEA8"/>
                </a:solidFill>
                <a:highlight>
                  <a:srgbClr val="1E1E1E"/>
                </a:highlight>
                <a:latin typeface="Consolas"/>
                <a:ea typeface="Consolas"/>
                <a:cs typeface="Consolas"/>
                <a:sym typeface="Consolas"/>
              </a:rPr>
              <a:t>13</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r>
              <a:rPr lang="en" sz="1050">
                <a:solidFill>
                  <a:srgbClr val="4EC9B0"/>
                </a:solidFill>
                <a:highlight>
                  <a:srgbClr val="1E1E1E"/>
                </a:highlight>
                <a:latin typeface="Consolas"/>
                <a:ea typeface="Consolas"/>
                <a:cs typeface="Consolas"/>
                <a:sym typeface="Consolas"/>
              </a:rPr>
              <a:t>double</a:t>
            </a:r>
            <a:r>
              <a:rPr lang="en" sz="1050">
                <a:solidFill>
                  <a:srgbClr val="4EC9B0"/>
                </a:solidFill>
                <a:highlight>
                  <a:srgbClr val="1E1E1E"/>
                </a:highlight>
                <a:latin typeface="Consolas"/>
                <a:ea typeface="Consolas"/>
                <a:cs typeface="Consolas"/>
                <a:sym typeface="Consolas"/>
              </a:rPr>
              <a:t> </a:t>
            </a:r>
            <a:r>
              <a:rPr lang="en" sz="1050">
                <a:solidFill>
                  <a:srgbClr val="9CDCFE"/>
                </a:solidFill>
                <a:highlight>
                  <a:srgbClr val="1E1E1E"/>
                </a:highlight>
                <a:latin typeface="Consolas"/>
                <a:ea typeface="Consolas"/>
                <a:cs typeface="Consolas"/>
                <a:sym typeface="Consolas"/>
              </a:rPr>
              <a:t>meetingsPerWeek</a:t>
            </a:r>
            <a:r>
              <a:rPr lang="en" sz="1050">
                <a:solidFill>
                  <a:srgbClr val="D4D4D4"/>
                </a:solidFill>
                <a:highlight>
                  <a:srgbClr val="1E1E1E"/>
                </a:highlight>
                <a:latin typeface="Consolas"/>
                <a:ea typeface="Consolas"/>
                <a:cs typeface="Consolas"/>
                <a:sym typeface="Consolas"/>
              </a:rPr>
              <a:t> = </a:t>
            </a:r>
            <a:r>
              <a:rPr lang="en" sz="1050">
                <a:solidFill>
                  <a:srgbClr val="B5CEA8"/>
                </a:solidFill>
                <a:highlight>
                  <a:srgbClr val="1E1E1E"/>
                </a:highlight>
                <a:latin typeface="Consolas"/>
                <a:ea typeface="Consolas"/>
                <a:cs typeface="Consolas"/>
                <a:sym typeface="Consolas"/>
              </a:rPr>
              <a:t>0</a:t>
            </a:r>
            <a:r>
              <a:rPr lang="en" sz="1050">
                <a:solidFill>
                  <a:srgbClr val="D4D4D4"/>
                </a:solidFill>
                <a:highlight>
                  <a:srgbClr val="1E1E1E"/>
                </a:highlight>
                <a:latin typeface="Consolas"/>
                <a:ea typeface="Consolas"/>
                <a:cs typeface="Consolas"/>
                <a:sym typeface="Consolas"/>
              </a:rPr>
              <a:t>;</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rgbClr val="D4D4D4"/>
                </a:solidFill>
                <a:highlight>
                  <a:srgbClr val="1E1E1E"/>
                </a:highlight>
                <a:latin typeface="Consolas"/>
                <a:ea typeface="Consolas"/>
                <a:cs typeface="Consolas"/>
                <a:sym typeface="Consolas"/>
              </a:rPr>
              <a:t>    }</a:t>
            </a:r>
            <a:endParaRPr sz="1050">
              <a:solidFill>
                <a:srgbClr val="D4D4D4"/>
              </a:solidFill>
              <a:highlight>
                <a:srgbClr val="1E1E1E"/>
              </a:highlight>
              <a:latin typeface="Consolas"/>
              <a:ea typeface="Consolas"/>
              <a:cs typeface="Consolas"/>
              <a:sym typeface="Consolas"/>
            </a:endParaRPr>
          </a:p>
          <a:p>
            <a:pPr indent="0" lvl="0" marL="0" rtl="0" algn="l">
              <a:lnSpc>
                <a:spcPct val="135714"/>
              </a:lnSpc>
              <a:spcBef>
                <a:spcPts val="0"/>
              </a:spcBef>
              <a:spcAft>
                <a:spcPts val="0"/>
              </a:spcAft>
              <a:buNone/>
            </a:pPr>
            <a:r>
              <a:rPr lang="en" sz="1050">
                <a:solidFill>
                  <a:srgbClr val="D4D4D4"/>
                </a:solidFill>
                <a:highlight>
                  <a:srgbClr val="1E1E1E"/>
                </a:highlight>
                <a:latin typeface="Consolas"/>
                <a:ea typeface="Consolas"/>
                <a:cs typeface="Consolas"/>
                <a:sym typeface="Consolas"/>
              </a:rPr>
              <a:t>}</a:t>
            </a:r>
            <a:endParaRPr/>
          </a:p>
        </p:txBody>
      </p:sp>
      <p:sp>
        <p:nvSpPr>
          <p:cNvPr id="110" name="Google Shape;110;p23"/>
          <p:cNvSpPr txBox="1"/>
          <p:nvPr>
            <p:ph idx="1" type="body"/>
          </p:nvPr>
        </p:nvSpPr>
        <p:spPr>
          <a:xfrm>
            <a:off x="311700" y="1152475"/>
            <a:ext cx="4261200" cy="365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just finished modeling one member.</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Now, let’s add some functionality </a:t>
            </a:r>
            <a:r>
              <a:rPr lang="en"/>
              <a:t>to determine if a member is </a:t>
            </a:r>
            <a:r>
              <a:rPr b="1" i="1" lang="en" u="sng"/>
              <a:t>lost😢</a:t>
            </a:r>
            <a:r>
              <a:rPr lang="en"/>
              <a:t> based on the data we made for them. </a:t>
            </a:r>
            <a:endParaRPr/>
          </a:p>
          <a:p>
            <a:pPr indent="0" lvl="0" marL="0" rtl="0" algn="l">
              <a:spcBef>
                <a:spcPts val="1000"/>
              </a:spcBef>
              <a:spcAft>
                <a:spcPts val="1000"/>
              </a:spcAft>
              <a:buNone/>
            </a:pPr>
            <a:r>
              <a:t/>
            </a:r>
            <a:endParaRPr/>
          </a:p>
        </p:txBody>
      </p:sp>
      <p:pic>
        <p:nvPicPr>
          <p:cNvPr id="111" name="Google Shape;111;p23"/>
          <p:cNvPicPr preferRelativeResize="0"/>
          <p:nvPr/>
        </p:nvPicPr>
        <p:blipFill>
          <a:blip r:embed="rId3">
            <a:alphaModFix/>
          </a:blip>
          <a:stretch>
            <a:fillRect/>
          </a:stretch>
        </p:blipFill>
        <p:spPr>
          <a:xfrm>
            <a:off x="3190775" y="3715625"/>
            <a:ext cx="394262" cy="572700"/>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
        <p:nvSpPr>
          <p:cNvPr id="112" name="Google Shape;112;p23"/>
          <p:cNvSpPr txBox="1"/>
          <p:nvPr/>
        </p:nvSpPr>
        <p:spPr>
          <a:xfrm>
            <a:off x="2476200" y="4288325"/>
            <a:ext cx="224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paul when no meeting</a:t>
            </a:r>
            <a:endParaRPr>
              <a:latin typeface="Roboto"/>
              <a:ea typeface="Roboto"/>
              <a:cs typeface="Roboto"/>
              <a:sym typeface="Roboto"/>
            </a:endParaRPr>
          </a:p>
        </p:txBody>
      </p:sp>
      <p:sp>
        <p:nvSpPr>
          <p:cNvPr id="113" name="Google Shape;113;p23"/>
          <p:cNvSpPr txBox="1"/>
          <p:nvPr/>
        </p:nvSpPr>
        <p:spPr>
          <a:xfrm>
            <a:off x="311700" y="4288325"/>
            <a:ext cx="184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paul</a:t>
            </a:r>
            <a:r>
              <a:rPr lang="en">
                <a:solidFill>
                  <a:schemeClr val="dk1"/>
                </a:solidFill>
                <a:latin typeface="Roboto"/>
                <a:ea typeface="Roboto"/>
                <a:cs typeface="Roboto"/>
                <a:sym typeface="Roboto"/>
              </a:rPr>
              <a:t> when meeting</a:t>
            </a:r>
            <a:endParaRPr>
              <a:solidFill>
                <a:schemeClr val="dk1"/>
              </a:solidFill>
              <a:latin typeface="Roboto"/>
              <a:ea typeface="Roboto"/>
              <a:cs typeface="Roboto"/>
              <a:sym typeface="Roboto"/>
            </a:endParaRPr>
          </a:p>
        </p:txBody>
      </p:sp>
      <p:pic>
        <p:nvPicPr>
          <p:cNvPr id="114" name="Google Shape;114;p23"/>
          <p:cNvPicPr preferRelativeResize="0"/>
          <p:nvPr/>
        </p:nvPicPr>
        <p:blipFill>
          <a:blip r:embed="rId4">
            <a:alphaModFix/>
          </a:blip>
          <a:stretch>
            <a:fillRect/>
          </a:stretch>
        </p:blipFill>
        <p:spPr>
          <a:xfrm>
            <a:off x="876750" y="3769050"/>
            <a:ext cx="417261" cy="572700"/>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name="694 Theme">
  <a:themeElements>
    <a:clrScheme name="Simple Light">
      <a:dk1>
        <a:srgbClr val="000000"/>
      </a:dk1>
      <a:lt1>
        <a:srgbClr val="FFFFFF"/>
      </a:lt1>
      <a:dk2>
        <a:srgbClr val="1E1E1E"/>
      </a:dk2>
      <a:lt2>
        <a:srgbClr val="EEEEEE"/>
      </a:lt2>
      <a:accent1>
        <a:srgbClr val="FF0000"/>
      </a:accent1>
      <a:accent2>
        <a:srgbClr val="212121"/>
      </a:accent2>
      <a:accent3>
        <a:srgbClr val="EA9999"/>
      </a:accent3>
      <a:accent4>
        <a:srgbClr val="FFAB40"/>
      </a:accent4>
      <a:accent5>
        <a:srgbClr val="CC4125"/>
      </a:accent5>
      <a:accent6>
        <a:srgbClr val="F9CB9C"/>
      </a:accent6>
      <a:hlink>
        <a:srgbClr val="4A86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